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Fraunces Medium"/>
      <p:regular r:id="rId15"/>
    </p:embeddedFont>
    <p:embeddedFont>
      <p:font typeface="Fraunces Medium"/>
      <p:regular r:id="rId16"/>
    </p:embeddedFont>
    <p:embeddedFont>
      <p:font typeface="Fraunces Medium"/>
      <p:regular r:id="rId17"/>
    </p:embeddedFont>
    <p:embeddedFont>
      <p:font typeface="Fraunces Medium"/>
      <p:regular r:id="rId18"/>
    </p:embeddedFont>
    <p:embeddedFont>
      <p:font typeface="Epilogue"/>
      <p:regular r:id="rId19"/>
    </p:embeddedFont>
    <p:embeddedFont>
      <p:font typeface="Epilogue"/>
      <p:regular r:id="rId20"/>
    </p:embeddedFont>
    <p:embeddedFont>
      <p:font typeface="Epilogue"/>
      <p:regular r:id="rId21"/>
    </p:embeddedFont>
    <p:embeddedFont>
      <p:font typeface="Epilogue"/>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hyperlink" Target="https://github.com/Isberth/Proyecto_Oscars_ML" TargetMode="External"/><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648301"/>
            <a:ext cx="7556421" cy="2126337"/>
          </a:xfrm>
          <a:prstGeom prst="rect">
            <a:avLst/>
          </a:prstGeom>
          <a:noFill/>
          <a:ln/>
        </p:spPr>
        <p:txBody>
          <a:bodyPr wrap="square" lIns="0" tIns="0" rIns="0" bIns="0" rtlCol="0" anchor="t"/>
          <a:lstStyle/>
          <a:p>
            <a:pPr indent="0" marL="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Predicción de Ganadores del Óscar con Machine Learning</a:t>
            </a:r>
            <a:endParaRPr lang="en-US" sz="4450" dirty="0"/>
          </a:p>
        </p:txBody>
      </p:sp>
      <p:sp>
        <p:nvSpPr>
          <p:cNvPr id="4" name="Text 1"/>
          <p:cNvSpPr/>
          <p:nvPr/>
        </p:nvSpPr>
        <p:spPr>
          <a:xfrm>
            <a:off x="793790" y="4114800"/>
            <a:ext cx="7556421" cy="1814513"/>
          </a:xfrm>
          <a:prstGeom prst="rect">
            <a:avLst/>
          </a:prstGeom>
          <a:noFill/>
          <a:ln/>
        </p:spPr>
        <p:txBody>
          <a:bodyPr wrap="square" lIns="0" tIns="0" rIns="0" bIns="0" rtlCol="0" anchor="t"/>
          <a:lstStyle/>
          <a:p>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Este proyecto se enfoca en predecir si un ganador del Óscar pertenece a la categoría de Actor o Director. Para ello, se utilizó un modelo de Machine Learning optimizado con técnicas de balanceo de clases y ajuste de hiperparámetros. Además, se desplegó una API REST para realizar consultas en tiempo real.</a:t>
            </a:r>
            <a:endParaRPr lang="en-US" sz="1750" dirty="0"/>
          </a:p>
        </p:txBody>
      </p:sp>
      <p:sp>
        <p:nvSpPr>
          <p:cNvPr id="5" name="Shape 2"/>
          <p:cNvSpPr/>
          <p:nvPr/>
        </p:nvSpPr>
        <p:spPr>
          <a:xfrm>
            <a:off x="793790" y="6201370"/>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801410" y="6208990"/>
            <a:ext cx="347663" cy="347663"/>
          </a:xfrm>
          <a:prstGeom prst="rect">
            <a:avLst/>
          </a:prstGeom>
        </p:spPr>
      </p:pic>
      <p:sp>
        <p:nvSpPr>
          <p:cNvPr id="7" name="Text 3"/>
          <p:cNvSpPr/>
          <p:nvPr/>
        </p:nvSpPr>
        <p:spPr>
          <a:xfrm>
            <a:off x="1270040" y="6184463"/>
            <a:ext cx="2283976" cy="396835"/>
          </a:xfrm>
          <a:prstGeom prst="rect">
            <a:avLst/>
          </a:prstGeom>
          <a:noFill/>
          <a:ln/>
        </p:spPr>
        <p:txBody>
          <a:bodyPr wrap="none" lIns="0" tIns="0" rIns="0" bIns="0" rtlCol="0" anchor="t"/>
          <a:lstStyle/>
          <a:p>
            <a:pPr algn="l" indent="0" marL="0">
              <a:lnSpc>
                <a:spcPts val="3100"/>
              </a:lnSpc>
              <a:buNone/>
            </a:pPr>
            <a:r>
              <a:rPr lang="en-US" sz="2200" b="1" dirty="0">
                <a:solidFill>
                  <a:srgbClr val="EBECEF"/>
                </a:solidFill>
                <a:latin typeface="Epilogue Bold" pitchFamily="34" charset="0"/>
                <a:ea typeface="Epilogue Bold" pitchFamily="34" charset="-122"/>
                <a:cs typeface="Epilogue Bold" pitchFamily="34" charset="-120"/>
              </a:rPr>
              <a:t>por Isberth Ruiz</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680204"/>
            <a:ext cx="7921823" cy="708779"/>
          </a:xfrm>
          <a:prstGeom prst="rect">
            <a:avLst/>
          </a:prstGeom>
          <a:noFill/>
          <a:ln/>
        </p:spPr>
        <p:txBody>
          <a:bodyPr wrap="none" lIns="0" tIns="0" rIns="0" bIns="0" rtlCol="0" anchor="t"/>
          <a:lstStyle/>
          <a:p>
            <a:pPr indent="0" marL="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Carga y Exploración de Datos</a:t>
            </a:r>
            <a:endParaRPr lang="en-US" sz="4450" dirty="0"/>
          </a:p>
        </p:txBody>
      </p:sp>
      <p:sp>
        <p:nvSpPr>
          <p:cNvPr id="3" name="Text 1"/>
          <p:cNvSpPr/>
          <p:nvPr/>
        </p:nvSpPr>
        <p:spPr>
          <a:xfrm>
            <a:off x="793790" y="1842611"/>
            <a:ext cx="13042821" cy="1451610"/>
          </a:xfrm>
          <a:prstGeom prst="rect">
            <a:avLst/>
          </a:prstGeom>
          <a:noFill/>
          <a:ln/>
        </p:spPr>
        <p:txBody>
          <a:bodyPr wrap="square" lIns="0" tIns="0" rIns="0" bIns="0" rtlCol="0" anchor="t"/>
          <a:lstStyle/>
          <a:p>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El proyecto comenzó con la carga y exploración del dataset "Oscars-demographics-DFE.csv". Se analizaron las variables disponibles, eliminando aquellas que no eran relevantes para la predicción. Las columnas clave incluyeron fecha de nacimiento, año del premio, grupo étnico, religión, orientación sexual, categoría del premio y país de nacimiento.</a:t>
            </a:r>
            <a:endParaRPr lang="en-US" sz="1750" dirty="0"/>
          </a:p>
        </p:txBody>
      </p:sp>
      <p:sp>
        <p:nvSpPr>
          <p:cNvPr id="4" name="Text 2"/>
          <p:cNvSpPr/>
          <p:nvPr/>
        </p:nvSpPr>
        <p:spPr>
          <a:xfrm>
            <a:off x="793790" y="3549372"/>
            <a:ext cx="13042821" cy="725805"/>
          </a:xfrm>
          <a:prstGeom prst="rect">
            <a:avLst/>
          </a:prstGeom>
          <a:noFill/>
          <a:ln/>
        </p:spPr>
        <p:txBody>
          <a:bodyPr wrap="square" lIns="0" tIns="0" rIns="0" bIns="0" rtlCol="0" anchor="t"/>
          <a:lstStyle/>
          <a:p>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Se generaron histogramas de edad, distribución de premios por país y un mapa de calor de correlaciones para comprender mejor los datos.</a:t>
            </a:r>
            <a:endParaRPr lang="en-US" sz="1750" dirty="0"/>
          </a:p>
        </p:txBody>
      </p:sp>
      <p:sp>
        <p:nvSpPr>
          <p:cNvPr id="5" name="Text 3"/>
          <p:cNvSpPr/>
          <p:nvPr/>
        </p:nvSpPr>
        <p:spPr>
          <a:xfrm>
            <a:off x="793790" y="4757142"/>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Fraunces Medium" pitchFamily="34" charset="0"/>
                <a:ea typeface="Fraunces Medium" pitchFamily="34" charset="-122"/>
                <a:cs typeface="Fraunces Medium" pitchFamily="34" charset="-120"/>
              </a:rPr>
              <a:t>Columnas Clave</a:t>
            </a:r>
            <a:endParaRPr lang="en-US" sz="2200" dirty="0"/>
          </a:p>
        </p:txBody>
      </p:sp>
      <p:sp>
        <p:nvSpPr>
          <p:cNvPr id="6" name="Text 4"/>
          <p:cNvSpPr/>
          <p:nvPr/>
        </p:nvSpPr>
        <p:spPr>
          <a:xfrm>
            <a:off x="793790" y="5338286"/>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EBECEF"/>
                </a:solidFill>
                <a:latin typeface="Epilogue" pitchFamily="34" charset="0"/>
                <a:ea typeface="Epilogue" pitchFamily="34" charset="-122"/>
                <a:cs typeface="Epilogue" pitchFamily="34" charset="-120"/>
              </a:rPr>
              <a:t>Fecha de nacimiento</a:t>
            </a:r>
            <a:endParaRPr lang="en-US" sz="1750" dirty="0"/>
          </a:p>
        </p:txBody>
      </p:sp>
      <p:sp>
        <p:nvSpPr>
          <p:cNvPr id="7" name="Text 5"/>
          <p:cNvSpPr/>
          <p:nvPr/>
        </p:nvSpPr>
        <p:spPr>
          <a:xfrm>
            <a:off x="793790" y="5780484"/>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EBECEF"/>
                </a:solidFill>
                <a:latin typeface="Epilogue" pitchFamily="34" charset="0"/>
                <a:ea typeface="Epilogue" pitchFamily="34" charset="-122"/>
                <a:cs typeface="Epilogue" pitchFamily="34" charset="-120"/>
              </a:rPr>
              <a:t>Año del premio</a:t>
            </a:r>
            <a:endParaRPr lang="en-US" sz="1750" dirty="0"/>
          </a:p>
        </p:txBody>
      </p:sp>
      <p:sp>
        <p:nvSpPr>
          <p:cNvPr id="8" name="Text 6"/>
          <p:cNvSpPr/>
          <p:nvPr/>
        </p:nvSpPr>
        <p:spPr>
          <a:xfrm>
            <a:off x="793790" y="6222683"/>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EBECEF"/>
                </a:solidFill>
                <a:latin typeface="Epilogue" pitchFamily="34" charset="0"/>
                <a:ea typeface="Epilogue" pitchFamily="34" charset="-122"/>
                <a:cs typeface="Epilogue" pitchFamily="34" charset="-120"/>
              </a:rPr>
              <a:t>Grupo étnico</a:t>
            </a:r>
            <a:endParaRPr lang="en-US" sz="1750" dirty="0"/>
          </a:p>
        </p:txBody>
      </p:sp>
      <p:sp>
        <p:nvSpPr>
          <p:cNvPr id="9" name="Text 7"/>
          <p:cNvSpPr/>
          <p:nvPr/>
        </p:nvSpPr>
        <p:spPr>
          <a:xfrm>
            <a:off x="793790" y="6664881"/>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EBECEF"/>
                </a:solidFill>
                <a:latin typeface="Epilogue" pitchFamily="34" charset="0"/>
                <a:ea typeface="Epilogue" pitchFamily="34" charset="-122"/>
                <a:cs typeface="Epilogue" pitchFamily="34" charset="-120"/>
              </a:rPr>
              <a:t>Categoría del premio</a:t>
            </a:r>
            <a:endParaRPr lang="en-US" sz="1750" dirty="0"/>
          </a:p>
        </p:txBody>
      </p:sp>
      <p:sp>
        <p:nvSpPr>
          <p:cNvPr id="10" name="Text 8"/>
          <p:cNvSpPr/>
          <p:nvPr/>
        </p:nvSpPr>
        <p:spPr>
          <a:xfrm>
            <a:off x="793790" y="7107079"/>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EBECEF"/>
                </a:solidFill>
                <a:latin typeface="Epilogue" pitchFamily="34" charset="0"/>
                <a:ea typeface="Epilogue" pitchFamily="34" charset="-122"/>
                <a:cs typeface="Epilogue" pitchFamily="34" charset="-120"/>
              </a:rPr>
              <a:t>País de nacimiento</a:t>
            </a:r>
            <a:endParaRPr lang="en-US" sz="1750" dirty="0"/>
          </a:p>
        </p:txBody>
      </p:sp>
      <p:sp>
        <p:nvSpPr>
          <p:cNvPr id="11" name="Text 9"/>
          <p:cNvSpPr/>
          <p:nvPr/>
        </p:nvSpPr>
        <p:spPr>
          <a:xfrm>
            <a:off x="7599521" y="4757142"/>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Fraunces Medium" pitchFamily="34" charset="0"/>
                <a:ea typeface="Fraunces Medium" pitchFamily="34" charset="-122"/>
                <a:cs typeface="Fraunces Medium" pitchFamily="34" charset="-120"/>
              </a:rPr>
              <a:t>Gráficos Generados</a:t>
            </a:r>
            <a:endParaRPr lang="en-US" sz="2200" dirty="0"/>
          </a:p>
        </p:txBody>
      </p:sp>
      <p:sp>
        <p:nvSpPr>
          <p:cNvPr id="12" name="Text 10"/>
          <p:cNvSpPr/>
          <p:nvPr/>
        </p:nvSpPr>
        <p:spPr>
          <a:xfrm>
            <a:off x="7599521" y="5338286"/>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EBECEF"/>
                </a:solidFill>
                <a:latin typeface="Epilogue" pitchFamily="34" charset="0"/>
                <a:ea typeface="Epilogue" pitchFamily="34" charset="-122"/>
                <a:cs typeface="Epilogue" pitchFamily="34" charset="-120"/>
              </a:rPr>
              <a:t>Histograma de edad</a:t>
            </a:r>
            <a:endParaRPr lang="en-US" sz="1750" dirty="0"/>
          </a:p>
        </p:txBody>
      </p:sp>
      <p:sp>
        <p:nvSpPr>
          <p:cNvPr id="13" name="Text 11"/>
          <p:cNvSpPr/>
          <p:nvPr/>
        </p:nvSpPr>
        <p:spPr>
          <a:xfrm>
            <a:off x="7599521" y="5780484"/>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EBECEF"/>
                </a:solidFill>
                <a:latin typeface="Epilogue" pitchFamily="34" charset="0"/>
                <a:ea typeface="Epilogue" pitchFamily="34" charset="-122"/>
                <a:cs typeface="Epilogue" pitchFamily="34" charset="-120"/>
              </a:rPr>
              <a:t>Distribución por país</a:t>
            </a:r>
            <a:endParaRPr lang="en-US" sz="1750" dirty="0"/>
          </a:p>
        </p:txBody>
      </p:sp>
      <p:sp>
        <p:nvSpPr>
          <p:cNvPr id="14" name="Text 12"/>
          <p:cNvSpPr/>
          <p:nvPr/>
        </p:nvSpPr>
        <p:spPr>
          <a:xfrm>
            <a:off x="7599521" y="6222683"/>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EBECEF"/>
                </a:solidFill>
                <a:latin typeface="Epilogue" pitchFamily="34" charset="0"/>
                <a:ea typeface="Epilogue" pitchFamily="34" charset="-122"/>
                <a:cs typeface="Epilogue" pitchFamily="34" charset="-120"/>
              </a:rPr>
              <a:t>Mapa de calor</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14018" y="561142"/>
            <a:ext cx="7715964" cy="1275159"/>
          </a:xfrm>
          <a:prstGeom prst="rect">
            <a:avLst/>
          </a:prstGeom>
          <a:noFill/>
          <a:ln/>
        </p:spPr>
        <p:txBody>
          <a:bodyPr wrap="square" lIns="0" tIns="0" rIns="0" bIns="0" rtlCol="0" anchor="t"/>
          <a:lstStyle/>
          <a:p>
            <a:pPr indent="0" marL="0">
              <a:lnSpc>
                <a:spcPts val="5000"/>
              </a:lnSpc>
              <a:buNone/>
            </a:pPr>
            <a:r>
              <a:rPr lang="en-US" sz="4000" dirty="0">
                <a:solidFill>
                  <a:srgbClr val="FFFFFF"/>
                </a:solidFill>
                <a:latin typeface="Fraunces Medium" pitchFamily="34" charset="0"/>
                <a:ea typeface="Fraunces Medium" pitchFamily="34" charset="-122"/>
                <a:cs typeface="Fraunces Medium" pitchFamily="34" charset="-120"/>
              </a:rPr>
              <a:t>Preprocesamiento y Limpieza de Datos</a:t>
            </a:r>
            <a:endParaRPr lang="en-US" sz="4000" dirty="0"/>
          </a:p>
        </p:txBody>
      </p:sp>
      <p:sp>
        <p:nvSpPr>
          <p:cNvPr id="4" name="Text 1"/>
          <p:cNvSpPr/>
          <p:nvPr/>
        </p:nvSpPr>
        <p:spPr>
          <a:xfrm>
            <a:off x="714018" y="2142292"/>
            <a:ext cx="7715964" cy="1305878"/>
          </a:xfrm>
          <a:prstGeom prst="rect">
            <a:avLst/>
          </a:prstGeom>
          <a:noFill/>
          <a:ln/>
        </p:spPr>
        <p:txBody>
          <a:bodyPr wrap="square" lIns="0" tIns="0" rIns="0" bIns="0" rtlCol="0" anchor="t"/>
          <a:lstStyle/>
          <a:p>
            <a:pPr indent="0" marL="0">
              <a:lnSpc>
                <a:spcPts val="2550"/>
              </a:lnSpc>
              <a:buNone/>
            </a:pPr>
            <a:r>
              <a:rPr lang="en-US" sz="1600" dirty="0">
                <a:solidFill>
                  <a:srgbClr val="EBECEF"/>
                </a:solidFill>
                <a:latin typeface="Epilogue" pitchFamily="34" charset="0"/>
                <a:ea typeface="Epilogue" pitchFamily="34" charset="-122"/>
                <a:cs typeface="Epilogue" pitchFamily="34" charset="-120"/>
              </a:rPr>
              <a:t>El siguiente paso fue el preprocesamiento y limpieza de los datos. Se eliminaron columnas innecesarias como IDs y URLs, y se convirtieron las fechas al formato datetime para calcular la edad de los ganadores. Los valores nulos en variables categóricas se imputaron con "desconocido".</a:t>
            </a:r>
            <a:endParaRPr lang="en-US" sz="1600" dirty="0"/>
          </a:p>
        </p:txBody>
      </p:sp>
      <p:sp>
        <p:nvSpPr>
          <p:cNvPr id="5" name="Text 2"/>
          <p:cNvSpPr/>
          <p:nvPr/>
        </p:nvSpPr>
        <p:spPr>
          <a:xfrm>
            <a:off x="714018" y="3677603"/>
            <a:ext cx="7715964" cy="979408"/>
          </a:xfrm>
          <a:prstGeom prst="rect">
            <a:avLst/>
          </a:prstGeom>
          <a:noFill/>
          <a:ln/>
        </p:spPr>
        <p:txBody>
          <a:bodyPr wrap="square" lIns="0" tIns="0" rIns="0" bIns="0" rtlCol="0" anchor="t"/>
          <a:lstStyle/>
          <a:p>
            <a:pPr indent="0" marL="0">
              <a:lnSpc>
                <a:spcPts val="2550"/>
              </a:lnSpc>
              <a:buNone/>
            </a:pPr>
            <a:r>
              <a:rPr lang="en-US" sz="1600" dirty="0">
                <a:solidFill>
                  <a:srgbClr val="EBECEF"/>
                </a:solidFill>
                <a:latin typeface="Epilogue" pitchFamily="34" charset="0"/>
                <a:ea typeface="Epilogue" pitchFamily="34" charset="-122"/>
                <a:cs typeface="Epilogue" pitchFamily="34" charset="-120"/>
              </a:rPr>
              <a:t>Además, se eliminaron los duplicados y se aplicó normalización de texto en las variables categóricas para asegurar la consistencia. El DataFrame final contenía 76 registros limpios y 11 columnas.</a:t>
            </a:r>
            <a:endParaRPr lang="en-US" sz="1600" dirty="0"/>
          </a:p>
        </p:txBody>
      </p:sp>
      <p:sp>
        <p:nvSpPr>
          <p:cNvPr id="6" name="Shape 3"/>
          <p:cNvSpPr/>
          <p:nvPr/>
        </p:nvSpPr>
        <p:spPr>
          <a:xfrm>
            <a:off x="714018" y="4886444"/>
            <a:ext cx="7715964" cy="2781895"/>
          </a:xfrm>
          <a:prstGeom prst="roundRect">
            <a:avLst>
              <a:gd name="adj" fmla="val 3080"/>
            </a:avLst>
          </a:prstGeom>
          <a:solidFill>
            <a:srgbClr val="283157"/>
          </a:solidFill>
          <a:ln w="7620">
            <a:solidFill>
              <a:srgbClr val="414A70"/>
            </a:solidFill>
            <a:prstDash val="solid"/>
          </a:ln>
        </p:spPr>
      </p:sp>
      <p:sp>
        <p:nvSpPr>
          <p:cNvPr id="7" name="Text 4"/>
          <p:cNvSpPr/>
          <p:nvPr/>
        </p:nvSpPr>
        <p:spPr>
          <a:xfrm>
            <a:off x="925592" y="5098018"/>
            <a:ext cx="2550081" cy="318730"/>
          </a:xfrm>
          <a:prstGeom prst="rect">
            <a:avLst/>
          </a:prstGeom>
          <a:noFill/>
          <a:ln/>
        </p:spPr>
        <p:txBody>
          <a:bodyPr wrap="none" lIns="0" tIns="0" rIns="0" bIns="0" rtlCol="0" anchor="t"/>
          <a:lstStyle/>
          <a:p>
            <a:pPr indent="0" marL="0">
              <a:lnSpc>
                <a:spcPts val="2500"/>
              </a:lnSpc>
              <a:buNone/>
            </a:pPr>
            <a:r>
              <a:rPr lang="en-US" sz="2000" dirty="0">
                <a:solidFill>
                  <a:srgbClr val="EBECEF"/>
                </a:solidFill>
                <a:latin typeface="Fraunces Medium" pitchFamily="34" charset="0"/>
                <a:ea typeface="Fraunces Medium" pitchFamily="34" charset="-122"/>
                <a:cs typeface="Fraunces Medium" pitchFamily="34" charset="-120"/>
              </a:rPr>
              <a:t>Acciones Realizadas</a:t>
            </a:r>
            <a:endParaRPr lang="en-US" sz="2000" dirty="0"/>
          </a:p>
        </p:txBody>
      </p:sp>
      <p:sp>
        <p:nvSpPr>
          <p:cNvPr id="8" name="Text 5"/>
          <p:cNvSpPr/>
          <p:nvPr/>
        </p:nvSpPr>
        <p:spPr>
          <a:xfrm>
            <a:off x="925592" y="5539145"/>
            <a:ext cx="7292816" cy="326469"/>
          </a:xfrm>
          <a:prstGeom prst="rect">
            <a:avLst/>
          </a:prstGeom>
          <a:noFill/>
          <a:ln/>
        </p:spPr>
        <p:txBody>
          <a:bodyPr wrap="none" lIns="0" tIns="0" rIns="0" bIns="0" rtlCol="0" anchor="t"/>
          <a:lstStyle/>
          <a:p>
            <a:pPr marL="342900" indent="-342900">
              <a:lnSpc>
                <a:spcPts val="2550"/>
              </a:lnSpc>
              <a:buSzPct val="100000"/>
              <a:buChar char="•"/>
            </a:pPr>
            <a:r>
              <a:rPr lang="en-US" sz="1600" dirty="0">
                <a:solidFill>
                  <a:srgbClr val="EBECEF"/>
                </a:solidFill>
                <a:latin typeface="Epilogue" pitchFamily="34" charset="0"/>
                <a:ea typeface="Epilogue" pitchFamily="34" charset="-122"/>
                <a:cs typeface="Epilogue" pitchFamily="34" charset="-120"/>
              </a:rPr>
              <a:t>Eliminación de columnas innecesarias</a:t>
            </a:r>
            <a:endParaRPr lang="en-US" sz="1600" dirty="0"/>
          </a:p>
        </p:txBody>
      </p:sp>
      <p:sp>
        <p:nvSpPr>
          <p:cNvPr id="9" name="Text 6"/>
          <p:cNvSpPr/>
          <p:nvPr/>
        </p:nvSpPr>
        <p:spPr>
          <a:xfrm>
            <a:off x="925592" y="5936933"/>
            <a:ext cx="7292816" cy="326469"/>
          </a:xfrm>
          <a:prstGeom prst="rect">
            <a:avLst/>
          </a:prstGeom>
          <a:noFill/>
          <a:ln/>
        </p:spPr>
        <p:txBody>
          <a:bodyPr wrap="none" lIns="0" tIns="0" rIns="0" bIns="0" rtlCol="0" anchor="t"/>
          <a:lstStyle/>
          <a:p>
            <a:pPr marL="342900" indent="-342900">
              <a:lnSpc>
                <a:spcPts val="2550"/>
              </a:lnSpc>
              <a:buSzPct val="100000"/>
              <a:buChar char="•"/>
            </a:pPr>
            <a:r>
              <a:rPr lang="en-US" sz="1600" dirty="0">
                <a:solidFill>
                  <a:srgbClr val="EBECEF"/>
                </a:solidFill>
                <a:latin typeface="Epilogue" pitchFamily="34" charset="0"/>
                <a:ea typeface="Epilogue" pitchFamily="34" charset="-122"/>
                <a:cs typeface="Epilogue" pitchFamily="34" charset="-120"/>
              </a:rPr>
              <a:t>Conversión de fechas</a:t>
            </a:r>
            <a:endParaRPr lang="en-US" sz="1600" dirty="0"/>
          </a:p>
        </p:txBody>
      </p:sp>
      <p:sp>
        <p:nvSpPr>
          <p:cNvPr id="10" name="Text 7"/>
          <p:cNvSpPr/>
          <p:nvPr/>
        </p:nvSpPr>
        <p:spPr>
          <a:xfrm>
            <a:off x="925592" y="6334720"/>
            <a:ext cx="7292816" cy="326469"/>
          </a:xfrm>
          <a:prstGeom prst="rect">
            <a:avLst/>
          </a:prstGeom>
          <a:noFill/>
          <a:ln/>
        </p:spPr>
        <p:txBody>
          <a:bodyPr wrap="none" lIns="0" tIns="0" rIns="0" bIns="0" rtlCol="0" anchor="t"/>
          <a:lstStyle/>
          <a:p>
            <a:pPr marL="342900" indent="-342900">
              <a:lnSpc>
                <a:spcPts val="2550"/>
              </a:lnSpc>
              <a:buSzPct val="100000"/>
              <a:buChar char="•"/>
            </a:pPr>
            <a:r>
              <a:rPr lang="en-US" sz="1600" dirty="0">
                <a:solidFill>
                  <a:srgbClr val="EBECEF"/>
                </a:solidFill>
                <a:latin typeface="Epilogue" pitchFamily="34" charset="0"/>
                <a:ea typeface="Epilogue" pitchFamily="34" charset="-122"/>
                <a:cs typeface="Epilogue" pitchFamily="34" charset="-120"/>
              </a:rPr>
              <a:t>Imputación de valores nulos</a:t>
            </a:r>
            <a:endParaRPr lang="en-US" sz="1600" dirty="0"/>
          </a:p>
        </p:txBody>
      </p:sp>
      <p:sp>
        <p:nvSpPr>
          <p:cNvPr id="11" name="Text 8"/>
          <p:cNvSpPr/>
          <p:nvPr/>
        </p:nvSpPr>
        <p:spPr>
          <a:xfrm>
            <a:off x="925592" y="6732508"/>
            <a:ext cx="7292816" cy="326469"/>
          </a:xfrm>
          <a:prstGeom prst="rect">
            <a:avLst/>
          </a:prstGeom>
          <a:noFill/>
          <a:ln/>
        </p:spPr>
        <p:txBody>
          <a:bodyPr wrap="none" lIns="0" tIns="0" rIns="0" bIns="0" rtlCol="0" anchor="t"/>
          <a:lstStyle/>
          <a:p>
            <a:pPr marL="342900" indent="-342900">
              <a:lnSpc>
                <a:spcPts val="2550"/>
              </a:lnSpc>
              <a:buSzPct val="100000"/>
              <a:buChar char="•"/>
            </a:pPr>
            <a:r>
              <a:rPr lang="en-US" sz="1600" dirty="0">
                <a:solidFill>
                  <a:srgbClr val="EBECEF"/>
                </a:solidFill>
                <a:latin typeface="Epilogue" pitchFamily="34" charset="0"/>
                <a:ea typeface="Epilogue" pitchFamily="34" charset="-122"/>
                <a:cs typeface="Epilogue" pitchFamily="34" charset="-120"/>
              </a:rPr>
              <a:t>Eliminación de duplicados</a:t>
            </a:r>
            <a:endParaRPr lang="en-US" sz="1600" dirty="0"/>
          </a:p>
        </p:txBody>
      </p:sp>
      <p:sp>
        <p:nvSpPr>
          <p:cNvPr id="12" name="Text 9"/>
          <p:cNvSpPr/>
          <p:nvPr/>
        </p:nvSpPr>
        <p:spPr>
          <a:xfrm>
            <a:off x="925592" y="7130296"/>
            <a:ext cx="7292816" cy="326469"/>
          </a:xfrm>
          <a:prstGeom prst="rect">
            <a:avLst/>
          </a:prstGeom>
          <a:noFill/>
          <a:ln/>
        </p:spPr>
        <p:txBody>
          <a:bodyPr wrap="none" lIns="0" tIns="0" rIns="0" bIns="0" rtlCol="0" anchor="t"/>
          <a:lstStyle/>
          <a:p>
            <a:pPr marL="342900" indent="-342900">
              <a:lnSpc>
                <a:spcPts val="2550"/>
              </a:lnSpc>
              <a:buSzPct val="100000"/>
              <a:buChar char="•"/>
            </a:pPr>
            <a:r>
              <a:rPr lang="en-US" sz="1600" dirty="0">
                <a:solidFill>
                  <a:srgbClr val="EBECEF"/>
                </a:solidFill>
                <a:latin typeface="Epilogue" pitchFamily="34" charset="0"/>
                <a:ea typeface="Epilogue" pitchFamily="34" charset="-122"/>
                <a:cs typeface="Epilogue" pitchFamily="34" charset="-120"/>
              </a:rPr>
              <a:t>Normalización de texto</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298859"/>
          </a:xfrm>
          <a:prstGeom prst="rect">
            <a:avLst/>
          </a:prstGeom>
        </p:spPr>
      </p:pic>
      <p:sp>
        <p:nvSpPr>
          <p:cNvPr id="3" name="Text 0"/>
          <p:cNvSpPr/>
          <p:nvPr/>
        </p:nvSpPr>
        <p:spPr>
          <a:xfrm>
            <a:off x="643652" y="2952750"/>
            <a:ext cx="6710243" cy="574715"/>
          </a:xfrm>
          <a:prstGeom prst="rect">
            <a:avLst/>
          </a:prstGeom>
          <a:noFill/>
          <a:ln/>
        </p:spPr>
        <p:txBody>
          <a:bodyPr wrap="none" lIns="0" tIns="0" rIns="0" bIns="0" rtlCol="0" anchor="t"/>
          <a:lstStyle/>
          <a:p>
            <a:pPr indent="0" marL="0">
              <a:lnSpc>
                <a:spcPts val="4500"/>
              </a:lnSpc>
              <a:buNone/>
            </a:pPr>
            <a:r>
              <a:rPr lang="en-US" sz="3600" dirty="0">
                <a:solidFill>
                  <a:srgbClr val="FFFFFF"/>
                </a:solidFill>
                <a:latin typeface="Fraunces Medium" pitchFamily="34" charset="0"/>
                <a:ea typeface="Fraunces Medium" pitchFamily="34" charset="-122"/>
                <a:cs typeface="Fraunces Medium" pitchFamily="34" charset="-120"/>
              </a:rPr>
              <a:t>Cambio de la Variable Objetivo</a:t>
            </a:r>
            <a:endParaRPr lang="en-US" sz="3600" dirty="0"/>
          </a:p>
        </p:txBody>
      </p:sp>
      <p:sp>
        <p:nvSpPr>
          <p:cNvPr id="4" name="Text 1"/>
          <p:cNvSpPr/>
          <p:nvPr/>
        </p:nvSpPr>
        <p:spPr>
          <a:xfrm>
            <a:off x="643652" y="3803333"/>
            <a:ext cx="13343096" cy="882968"/>
          </a:xfrm>
          <a:prstGeom prst="rect">
            <a:avLst/>
          </a:prstGeom>
          <a:noFill/>
          <a:ln/>
        </p:spPr>
        <p:txBody>
          <a:bodyPr wrap="square" lIns="0" tIns="0" rIns="0" bIns="0" rtlCol="0" anchor="t"/>
          <a:lstStyle/>
          <a:p>
            <a:pPr indent="0" marL="0">
              <a:lnSpc>
                <a:spcPts val="2300"/>
              </a:lnSpc>
              <a:buNone/>
            </a:pPr>
            <a:r>
              <a:rPr lang="en-US" sz="1400" dirty="0">
                <a:solidFill>
                  <a:srgbClr val="EBECEF"/>
                </a:solidFill>
                <a:latin typeface="Epilogue" pitchFamily="34" charset="0"/>
                <a:ea typeface="Epilogue" pitchFamily="34" charset="-122"/>
                <a:cs typeface="Epilogue" pitchFamily="34" charset="-120"/>
              </a:rPr>
              <a:t>Inicialmente, la variable "award" tenía múltiples categorías, lo que generaba un desequilibrio en las clases y dificultaba la predicción. Para solucionar esto, se transformó la variable en una binaria, agrupando las categorías en "Actor" (Best Actor, Best Actress, etc.) y "Director" (Best Director).</a:t>
            </a:r>
            <a:endParaRPr lang="en-US" sz="1400" dirty="0"/>
          </a:p>
        </p:txBody>
      </p:sp>
      <p:sp>
        <p:nvSpPr>
          <p:cNvPr id="5" name="Text 2"/>
          <p:cNvSpPr/>
          <p:nvPr/>
        </p:nvSpPr>
        <p:spPr>
          <a:xfrm>
            <a:off x="643652" y="4893112"/>
            <a:ext cx="13343096" cy="294323"/>
          </a:xfrm>
          <a:prstGeom prst="rect">
            <a:avLst/>
          </a:prstGeom>
          <a:noFill/>
          <a:ln/>
        </p:spPr>
        <p:txBody>
          <a:bodyPr wrap="none" lIns="0" tIns="0" rIns="0" bIns="0" rtlCol="0" anchor="t"/>
          <a:lstStyle/>
          <a:p>
            <a:pPr indent="0" marL="0">
              <a:lnSpc>
                <a:spcPts val="2300"/>
              </a:lnSpc>
              <a:buNone/>
            </a:pPr>
            <a:r>
              <a:rPr lang="en-US" sz="1400" dirty="0">
                <a:solidFill>
                  <a:srgbClr val="EBECEF"/>
                </a:solidFill>
                <a:latin typeface="Epilogue" pitchFamily="34" charset="0"/>
                <a:ea typeface="Epilogue" pitchFamily="34" charset="-122"/>
                <a:cs typeface="Epilogue" pitchFamily="34" charset="-120"/>
              </a:rPr>
              <a:t>Después de este cambio, el dataset quedó con 54 registros de "Actor" y 22 de "Director", mejorando la capacidad de predicción del modelo.</a:t>
            </a:r>
            <a:endParaRPr lang="en-US" sz="1400" dirty="0"/>
          </a:p>
        </p:txBody>
      </p:sp>
      <p:pic>
        <p:nvPicPr>
          <p:cNvPr id="6" name="Image 1" descr="preencoded.png">    </p:cNvPr>
          <p:cNvPicPr>
            <a:picLocks noChangeAspect="1"/>
          </p:cNvPicPr>
          <p:nvPr/>
        </p:nvPicPr>
        <p:blipFill>
          <a:blip r:embed="rId2"/>
          <a:stretch>
            <a:fillRect/>
          </a:stretch>
        </p:blipFill>
        <p:spPr>
          <a:xfrm>
            <a:off x="643652" y="5394246"/>
            <a:ext cx="4447699" cy="735568"/>
          </a:xfrm>
          <a:prstGeom prst="rect">
            <a:avLst/>
          </a:prstGeom>
        </p:spPr>
      </p:pic>
      <p:sp>
        <p:nvSpPr>
          <p:cNvPr id="7" name="Text 3"/>
          <p:cNvSpPr/>
          <p:nvPr/>
        </p:nvSpPr>
        <p:spPr>
          <a:xfrm>
            <a:off x="827484" y="6405682"/>
            <a:ext cx="2298859" cy="287298"/>
          </a:xfrm>
          <a:prstGeom prst="rect">
            <a:avLst/>
          </a:prstGeom>
          <a:noFill/>
          <a:ln/>
        </p:spPr>
        <p:txBody>
          <a:bodyPr wrap="none" lIns="0" tIns="0" rIns="0" bIns="0" rtlCol="0" anchor="t"/>
          <a:lstStyle/>
          <a:p>
            <a:pPr algn="l" indent="0" marL="0">
              <a:lnSpc>
                <a:spcPts val="2250"/>
              </a:lnSpc>
              <a:buNone/>
            </a:pPr>
            <a:r>
              <a:rPr lang="en-US" sz="1800" dirty="0">
                <a:solidFill>
                  <a:srgbClr val="EBECEF"/>
                </a:solidFill>
                <a:latin typeface="Fraunces Medium" pitchFamily="34" charset="0"/>
                <a:ea typeface="Fraunces Medium" pitchFamily="34" charset="-122"/>
                <a:cs typeface="Fraunces Medium" pitchFamily="34" charset="-120"/>
              </a:rPr>
              <a:t>Problema</a:t>
            </a:r>
            <a:endParaRPr lang="en-US" sz="1800" dirty="0"/>
          </a:p>
        </p:txBody>
      </p:sp>
      <p:sp>
        <p:nvSpPr>
          <p:cNvPr id="8" name="Text 4"/>
          <p:cNvSpPr/>
          <p:nvPr/>
        </p:nvSpPr>
        <p:spPr>
          <a:xfrm>
            <a:off x="827484" y="6803231"/>
            <a:ext cx="4080034" cy="588645"/>
          </a:xfrm>
          <a:prstGeom prst="rect">
            <a:avLst/>
          </a:prstGeom>
          <a:noFill/>
          <a:ln/>
        </p:spPr>
        <p:txBody>
          <a:bodyPr wrap="square" lIns="0" tIns="0" rIns="0" bIns="0" rtlCol="0" anchor="t"/>
          <a:lstStyle/>
          <a:p>
            <a:pPr algn="l" indent="0" marL="0">
              <a:lnSpc>
                <a:spcPts val="2300"/>
              </a:lnSpc>
              <a:buNone/>
            </a:pPr>
            <a:r>
              <a:rPr lang="en-US" sz="1400" dirty="0">
                <a:solidFill>
                  <a:srgbClr val="EBECEF"/>
                </a:solidFill>
                <a:latin typeface="Epilogue" pitchFamily="34" charset="0"/>
                <a:ea typeface="Epilogue" pitchFamily="34" charset="-122"/>
                <a:cs typeface="Epilogue" pitchFamily="34" charset="-120"/>
              </a:rPr>
              <a:t>Desequilibrio en las clases de la variable "award".</a:t>
            </a:r>
            <a:endParaRPr lang="en-US" sz="1400" dirty="0"/>
          </a:p>
        </p:txBody>
      </p:sp>
      <p:pic>
        <p:nvPicPr>
          <p:cNvPr id="9" name="Image 2" descr="preencoded.png">    </p:cNvPr>
          <p:cNvPicPr>
            <a:picLocks noChangeAspect="1"/>
          </p:cNvPicPr>
          <p:nvPr/>
        </p:nvPicPr>
        <p:blipFill>
          <a:blip r:embed="rId3"/>
          <a:stretch>
            <a:fillRect/>
          </a:stretch>
        </p:blipFill>
        <p:spPr>
          <a:xfrm>
            <a:off x="5091351" y="5394246"/>
            <a:ext cx="4447699" cy="735568"/>
          </a:xfrm>
          <a:prstGeom prst="rect">
            <a:avLst/>
          </a:prstGeom>
        </p:spPr>
      </p:pic>
      <p:sp>
        <p:nvSpPr>
          <p:cNvPr id="10" name="Text 5"/>
          <p:cNvSpPr/>
          <p:nvPr/>
        </p:nvSpPr>
        <p:spPr>
          <a:xfrm>
            <a:off x="5275183" y="6405682"/>
            <a:ext cx="2298859" cy="287298"/>
          </a:xfrm>
          <a:prstGeom prst="rect">
            <a:avLst/>
          </a:prstGeom>
          <a:noFill/>
          <a:ln/>
        </p:spPr>
        <p:txBody>
          <a:bodyPr wrap="none" lIns="0" tIns="0" rIns="0" bIns="0" rtlCol="0" anchor="t"/>
          <a:lstStyle/>
          <a:p>
            <a:pPr algn="l" indent="0" marL="0">
              <a:lnSpc>
                <a:spcPts val="2250"/>
              </a:lnSpc>
              <a:buNone/>
            </a:pPr>
            <a:r>
              <a:rPr lang="en-US" sz="1800" dirty="0">
                <a:solidFill>
                  <a:srgbClr val="EBECEF"/>
                </a:solidFill>
                <a:latin typeface="Fraunces Medium" pitchFamily="34" charset="0"/>
                <a:ea typeface="Fraunces Medium" pitchFamily="34" charset="-122"/>
                <a:cs typeface="Fraunces Medium" pitchFamily="34" charset="-120"/>
              </a:rPr>
              <a:t>Solución</a:t>
            </a:r>
            <a:endParaRPr lang="en-US" sz="1800" dirty="0"/>
          </a:p>
        </p:txBody>
      </p:sp>
      <p:sp>
        <p:nvSpPr>
          <p:cNvPr id="11" name="Text 6"/>
          <p:cNvSpPr/>
          <p:nvPr/>
        </p:nvSpPr>
        <p:spPr>
          <a:xfrm>
            <a:off x="5275183" y="6803231"/>
            <a:ext cx="4080034" cy="588645"/>
          </a:xfrm>
          <a:prstGeom prst="rect">
            <a:avLst/>
          </a:prstGeom>
          <a:noFill/>
          <a:ln/>
        </p:spPr>
        <p:txBody>
          <a:bodyPr wrap="square" lIns="0" tIns="0" rIns="0" bIns="0" rtlCol="0" anchor="t"/>
          <a:lstStyle/>
          <a:p>
            <a:pPr algn="l" indent="0" marL="0">
              <a:lnSpc>
                <a:spcPts val="2300"/>
              </a:lnSpc>
              <a:buNone/>
            </a:pPr>
            <a:r>
              <a:rPr lang="en-US" sz="1400" dirty="0">
                <a:solidFill>
                  <a:srgbClr val="EBECEF"/>
                </a:solidFill>
                <a:latin typeface="Epilogue" pitchFamily="34" charset="0"/>
                <a:ea typeface="Epilogue" pitchFamily="34" charset="-122"/>
                <a:cs typeface="Epilogue" pitchFamily="34" charset="-120"/>
              </a:rPr>
              <a:t>Transformación de la variable en binaria (Actor/Director).</a:t>
            </a:r>
            <a:endParaRPr lang="en-US" sz="1400" dirty="0"/>
          </a:p>
        </p:txBody>
      </p:sp>
      <p:pic>
        <p:nvPicPr>
          <p:cNvPr id="12" name="Image 3" descr="preencoded.png">    </p:cNvPr>
          <p:cNvPicPr>
            <a:picLocks noChangeAspect="1"/>
          </p:cNvPicPr>
          <p:nvPr/>
        </p:nvPicPr>
        <p:blipFill>
          <a:blip r:embed="rId4"/>
          <a:stretch>
            <a:fillRect/>
          </a:stretch>
        </p:blipFill>
        <p:spPr>
          <a:xfrm>
            <a:off x="9539049" y="5394246"/>
            <a:ext cx="4447699" cy="735568"/>
          </a:xfrm>
          <a:prstGeom prst="rect">
            <a:avLst/>
          </a:prstGeom>
        </p:spPr>
      </p:pic>
      <p:sp>
        <p:nvSpPr>
          <p:cNvPr id="13" name="Text 7"/>
          <p:cNvSpPr/>
          <p:nvPr/>
        </p:nvSpPr>
        <p:spPr>
          <a:xfrm>
            <a:off x="9722882" y="6405682"/>
            <a:ext cx="2298859" cy="287298"/>
          </a:xfrm>
          <a:prstGeom prst="rect">
            <a:avLst/>
          </a:prstGeom>
          <a:noFill/>
          <a:ln/>
        </p:spPr>
        <p:txBody>
          <a:bodyPr wrap="none" lIns="0" tIns="0" rIns="0" bIns="0" rtlCol="0" anchor="t"/>
          <a:lstStyle/>
          <a:p>
            <a:pPr algn="l" indent="0" marL="0">
              <a:lnSpc>
                <a:spcPts val="2250"/>
              </a:lnSpc>
              <a:buNone/>
            </a:pPr>
            <a:r>
              <a:rPr lang="en-US" sz="1800" dirty="0">
                <a:solidFill>
                  <a:srgbClr val="EBECEF"/>
                </a:solidFill>
                <a:latin typeface="Fraunces Medium" pitchFamily="34" charset="0"/>
                <a:ea typeface="Fraunces Medium" pitchFamily="34" charset="-122"/>
                <a:cs typeface="Fraunces Medium" pitchFamily="34" charset="-120"/>
              </a:rPr>
              <a:t>Resultado</a:t>
            </a:r>
            <a:endParaRPr lang="en-US" sz="1800" dirty="0"/>
          </a:p>
        </p:txBody>
      </p:sp>
      <p:sp>
        <p:nvSpPr>
          <p:cNvPr id="14" name="Text 8"/>
          <p:cNvSpPr/>
          <p:nvPr/>
        </p:nvSpPr>
        <p:spPr>
          <a:xfrm>
            <a:off x="9722882" y="6803231"/>
            <a:ext cx="4080034" cy="588645"/>
          </a:xfrm>
          <a:prstGeom prst="rect">
            <a:avLst/>
          </a:prstGeom>
          <a:noFill/>
          <a:ln/>
        </p:spPr>
        <p:txBody>
          <a:bodyPr wrap="square" lIns="0" tIns="0" rIns="0" bIns="0" rtlCol="0" anchor="t"/>
          <a:lstStyle/>
          <a:p>
            <a:pPr algn="l" indent="0" marL="0">
              <a:lnSpc>
                <a:spcPts val="2300"/>
              </a:lnSpc>
              <a:buNone/>
            </a:pPr>
            <a:r>
              <a:rPr lang="en-US" sz="1400" dirty="0">
                <a:solidFill>
                  <a:srgbClr val="EBECEF"/>
                </a:solidFill>
                <a:latin typeface="Epilogue" pitchFamily="34" charset="0"/>
                <a:ea typeface="Epilogue" pitchFamily="34" charset="-122"/>
                <a:cs typeface="Epilogue" pitchFamily="34" charset="-120"/>
              </a:rPr>
              <a:t>Mejora en la capacidad de predicción del modelo.</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982629"/>
          </a:xfrm>
          <a:prstGeom prst="rect">
            <a:avLst/>
          </a:prstGeom>
        </p:spPr>
      </p:pic>
      <p:sp>
        <p:nvSpPr>
          <p:cNvPr id="3" name="Text 0"/>
          <p:cNvSpPr/>
          <p:nvPr/>
        </p:nvSpPr>
        <p:spPr>
          <a:xfrm>
            <a:off x="555069" y="2545913"/>
            <a:ext cx="7209234" cy="495657"/>
          </a:xfrm>
          <a:prstGeom prst="rect">
            <a:avLst/>
          </a:prstGeom>
          <a:noFill/>
          <a:ln/>
        </p:spPr>
        <p:txBody>
          <a:bodyPr wrap="none" lIns="0" tIns="0" rIns="0" bIns="0" rtlCol="0" anchor="t"/>
          <a:lstStyle/>
          <a:p>
            <a:pPr indent="0" marL="0">
              <a:lnSpc>
                <a:spcPts val="3900"/>
              </a:lnSpc>
              <a:buNone/>
            </a:pPr>
            <a:r>
              <a:rPr lang="en-US" sz="3100" dirty="0">
                <a:solidFill>
                  <a:srgbClr val="FFFFFF"/>
                </a:solidFill>
                <a:latin typeface="Fraunces Medium" pitchFamily="34" charset="0"/>
                <a:ea typeface="Fraunces Medium" pitchFamily="34" charset="-122"/>
                <a:cs typeface="Fraunces Medium" pitchFamily="34" charset="-120"/>
              </a:rPr>
              <a:t>Selección y Entrenamiento del Modelo</a:t>
            </a:r>
            <a:endParaRPr lang="en-US" sz="3100" dirty="0"/>
          </a:p>
        </p:txBody>
      </p:sp>
      <p:sp>
        <p:nvSpPr>
          <p:cNvPr id="4" name="Text 1"/>
          <p:cNvSpPr/>
          <p:nvPr/>
        </p:nvSpPr>
        <p:spPr>
          <a:xfrm>
            <a:off x="555069" y="3279458"/>
            <a:ext cx="13520261" cy="507444"/>
          </a:xfrm>
          <a:prstGeom prst="rect">
            <a:avLst/>
          </a:prstGeom>
          <a:noFill/>
          <a:ln/>
        </p:spPr>
        <p:txBody>
          <a:bodyPr wrap="square" lIns="0" tIns="0" rIns="0" bIns="0" rtlCol="0" anchor="t"/>
          <a:lstStyle/>
          <a:p>
            <a:pPr indent="0" marL="0">
              <a:lnSpc>
                <a:spcPts val="1950"/>
              </a:lnSpc>
              <a:buNone/>
            </a:pPr>
            <a:r>
              <a:rPr lang="en-US" sz="1200" dirty="0">
                <a:solidFill>
                  <a:srgbClr val="EBECEF"/>
                </a:solidFill>
                <a:latin typeface="Epilogue" pitchFamily="34" charset="0"/>
                <a:ea typeface="Epilogue" pitchFamily="34" charset="-122"/>
                <a:cs typeface="Epilogue" pitchFamily="34" charset="-120"/>
              </a:rPr>
              <a:t>Se probaron varios algoritmos de clasificación, incluyendo Decision Tree, Random Forest, Gradient Boosting y CatBoost. El modelo Gradient Boosting fue el que mejor desempeño tuvo, alcanzando una precisión del 88%. Se aplicó GridSearchCV para optimizar los hiperparámetros y SMOTE para balancear las clases antes del entrenamiento.</a:t>
            </a:r>
            <a:endParaRPr lang="en-US" sz="1200" dirty="0"/>
          </a:p>
        </p:txBody>
      </p:sp>
      <p:sp>
        <p:nvSpPr>
          <p:cNvPr id="5" name="Text 2"/>
          <p:cNvSpPr/>
          <p:nvPr/>
        </p:nvSpPr>
        <p:spPr>
          <a:xfrm>
            <a:off x="555069" y="3965258"/>
            <a:ext cx="13520261" cy="253722"/>
          </a:xfrm>
          <a:prstGeom prst="rect">
            <a:avLst/>
          </a:prstGeom>
          <a:noFill/>
          <a:ln/>
        </p:spPr>
        <p:txBody>
          <a:bodyPr wrap="none" lIns="0" tIns="0" rIns="0" bIns="0" rtlCol="0" anchor="t"/>
          <a:lstStyle/>
          <a:p>
            <a:pPr indent="0" marL="0">
              <a:lnSpc>
                <a:spcPts val="1950"/>
              </a:lnSpc>
              <a:buNone/>
            </a:pPr>
            <a:r>
              <a:rPr lang="en-US" sz="1200" dirty="0">
                <a:solidFill>
                  <a:srgbClr val="EBECEF"/>
                </a:solidFill>
                <a:latin typeface="Epilogue" pitchFamily="34" charset="0"/>
                <a:ea typeface="Epilogue" pitchFamily="34" charset="-122"/>
                <a:cs typeface="Epilogue" pitchFamily="34" charset="-120"/>
              </a:rPr>
              <a:t>El modelo CatBoost tuvo un desempeño muy bajo, con una precisión del 12%.</a:t>
            </a:r>
            <a:endParaRPr lang="en-US" sz="1200" dirty="0"/>
          </a:p>
        </p:txBody>
      </p:sp>
      <p:sp>
        <p:nvSpPr>
          <p:cNvPr id="6" name="Shape 3"/>
          <p:cNvSpPr/>
          <p:nvPr/>
        </p:nvSpPr>
        <p:spPr>
          <a:xfrm>
            <a:off x="7303770" y="4397335"/>
            <a:ext cx="22860" cy="3268980"/>
          </a:xfrm>
          <a:prstGeom prst="roundRect">
            <a:avLst>
              <a:gd name="adj" fmla="val 291426"/>
            </a:avLst>
          </a:prstGeom>
          <a:solidFill>
            <a:srgbClr val="414A70"/>
          </a:solidFill>
          <a:ln/>
        </p:spPr>
      </p:sp>
      <p:sp>
        <p:nvSpPr>
          <p:cNvPr id="7" name="Shape 4"/>
          <p:cNvSpPr/>
          <p:nvPr/>
        </p:nvSpPr>
        <p:spPr>
          <a:xfrm>
            <a:off x="6683871" y="4742617"/>
            <a:ext cx="475774" cy="22860"/>
          </a:xfrm>
          <a:prstGeom prst="roundRect">
            <a:avLst>
              <a:gd name="adj" fmla="val 291426"/>
            </a:avLst>
          </a:prstGeom>
          <a:solidFill>
            <a:srgbClr val="414A70"/>
          </a:solidFill>
          <a:ln/>
        </p:spPr>
      </p:sp>
      <p:sp>
        <p:nvSpPr>
          <p:cNvPr id="8" name="Shape 5"/>
          <p:cNvSpPr/>
          <p:nvPr/>
        </p:nvSpPr>
        <p:spPr>
          <a:xfrm>
            <a:off x="7136785" y="4575691"/>
            <a:ext cx="356830" cy="356830"/>
          </a:xfrm>
          <a:prstGeom prst="roundRect">
            <a:avLst>
              <a:gd name="adj" fmla="val 18670"/>
            </a:avLst>
          </a:prstGeom>
          <a:solidFill>
            <a:srgbClr val="283157"/>
          </a:solidFill>
          <a:ln w="7620">
            <a:solidFill>
              <a:srgbClr val="414A70"/>
            </a:solidFill>
            <a:prstDash val="solid"/>
          </a:ln>
        </p:spPr>
      </p:sp>
      <p:sp>
        <p:nvSpPr>
          <p:cNvPr id="9" name="Text 6"/>
          <p:cNvSpPr/>
          <p:nvPr/>
        </p:nvSpPr>
        <p:spPr>
          <a:xfrm>
            <a:off x="7196197" y="4605397"/>
            <a:ext cx="237887" cy="297299"/>
          </a:xfrm>
          <a:prstGeom prst="rect">
            <a:avLst/>
          </a:prstGeom>
          <a:noFill/>
          <a:ln/>
        </p:spPr>
        <p:txBody>
          <a:bodyPr wrap="none" lIns="0" tIns="0" rIns="0" bIns="0" rtlCol="0" anchor="t"/>
          <a:lstStyle/>
          <a:p>
            <a:pPr algn="ctr" indent="0" marL="0">
              <a:lnSpc>
                <a:spcPts val="1850"/>
              </a:lnSpc>
              <a:buNone/>
            </a:pPr>
            <a:r>
              <a:rPr lang="en-US" sz="1850" dirty="0">
                <a:solidFill>
                  <a:srgbClr val="EBECEF"/>
                </a:solidFill>
                <a:latin typeface="Fraunces Medium" pitchFamily="34" charset="0"/>
                <a:ea typeface="Fraunces Medium" pitchFamily="34" charset="-122"/>
                <a:cs typeface="Fraunces Medium" pitchFamily="34" charset="-120"/>
              </a:rPr>
              <a:t>1</a:t>
            </a:r>
            <a:endParaRPr lang="en-US" sz="1850" dirty="0"/>
          </a:p>
        </p:txBody>
      </p:sp>
      <p:sp>
        <p:nvSpPr>
          <p:cNvPr id="10" name="Text 7"/>
          <p:cNvSpPr/>
          <p:nvPr/>
        </p:nvSpPr>
        <p:spPr>
          <a:xfrm>
            <a:off x="4539496" y="4555927"/>
            <a:ext cx="1982629" cy="247769"/>
          </a:xfrm>
          <a:prstGeom prst="rect">
            <a:avLst/>
          </a:prstGeom>
          <a:noFill/>
          <a:ln/>
        </p:spPr>
        <p:txBody>
          <a:bodyPr wrap="none" lIns="0" tIns="0" rIns="0" bIns="0" rtlCol="0" anchor="t"/>
          <a:lstStyle/>
          <a:p>
            <a:pPr algn="r" indent="0" marL="0">
              <a:lnSpc>
                <a:spcPts val="1950"/>
              </a:lnSpc>
              <a:buNone/>
            </a:pPr>
            <a:r>
              <a:rPr lang="en-US" sz="1550" dirty="0">
                <a:solidFill>
                  <a:srgbClr val="EBECEF"/>
                </a:solidFill>
                <a:latin typeface="Fraunces Medium" pitchFamily="34" charset="0"/>
                <a:ea typeface="Fraunces Medium" pitchFamily="34" charset="-122"/>
                <a:cs typeface="Fraunces Medium" pitchFamily="34" charset="-120"/>
              </a:rPr>
              <a:t>Modelos Probados</a:t>
            </a:r>
            <a:endParaRPr lang="en-US" sz="1550" dirty="0"/>
          </a:p>
        </p:txBody>
      </p:sp>
      <p:sp>
        <p:nvSpPr>
          <p:cNvPr id="11" name="Text 8"/>
          <p:cNvSpPr/>
          <p:nvPr/>
        </p:nvSpPr>
        <p:spPr>
          <a:xfrm>
            <a:off x="555069" y="4898827"/>
            <a:ext cx="5967055" cy="253722"/>
          </a:xfrm>
          <a:prstGeom prst="rect">
            <a:avLst/>
          </a:prstGeom>
          <a:noFill/>
          <a:ln/>
        </p:spPr>
        <p:txBody>
          <a:bodyPr wrap="none" lIns="0" tIns="0" rIns="0" bIns="0" rtlCol="0" anchor="t"/>
          <a:lstStyle/>
          <a:p>
            <a:pPr marL="342900" indent="-342900">
              <a:lnSpc>
                <a:spcPts val="1950"/>
              </a:lnSpc>
              <a:buSzPct val="100000"/>
              <a:buChar char="•"/>
            </a:pPr>
            <a:r>
              <a:rPr lang="en-US" sz="1200" dirty="0">
                <a:solidFill>
                  <a:srgbClr val="EBECEF"/>
                </a:solidFill>
                <a:latin typeface="Epilogue" pitchFamily="34" charset="0"/>
                <a:ea typeface="Epilogue" pitchFamily="34" charset="-122"/>
                <a:cs typeface="Epilogue" pitchFamily="34" charset="-120"/>
              </a:rPr>
              <a:t>Decision Tree</a:t>
            </a:r>
            <a:endParaRPr lang="en-US" sz="1200" dirty="0"/>
          </a:p>
        </p:txBody>
      </p:sp>
      <p:sp>
        <p:nvSpPr>
          <p:cNvPr id="12" name="Text 9"/>
          <p:cNvSpPr/>
          <p:nvPr/>
        </p:nvSpPr>
        <p:spPr>
          <a:xfrm>
            <a:off x="555069" y="5208032"/>
            <a:ext cx="5967055" cy="253722"/>
          </a:xfrm>
          <a:prstGeom prst="rect">
            <a:avLst/>
          </a:prstGeom>
          <a:noFill/>
          <a:ln/>
        </p:spPr>
        <p:txBody>
          <a:bodyPr wrap="none" lIns="0" tIns="0" rIns="0" bIns="0" rtlCol="0" anchor="t"/>
          <a:lstStyle/>
          <a:p>
            <a:pPr marL="342900" indent="-342900">
              <a:lnSpc>
                <a:spcPts val="1950"/>
              </a:lnSpc>
              <a:buSzPct val="100000"/>
              <a:buChar char="•"/>
            </a:pPr>
            <a:r>
              <a:rPr lang="en-US" sz="1200" dirty="0">
                <a:solidFill>
                  <a:srgbClr val="EBECEF"/>
                </a:solidFill>
                <a:latin typeface="Epilogue" pitchFamily="34" charset="0"/>
                <a:ea typeface="Epilogue" pitchFamily="34" charset="-122"/>
                <a:cs typeface="Epilogue" pitchFamily="34" charset="-120"/>
              </a:rPr>
              <a:t>Random Forest</a:t>
            </a:r>
            <a:endParaRPr lang="en-US" sz="1200" dirty="0"/>
          </a:p>
        </p:txBody>
      </p:sp>
      <p:sp>
        <p:nvSpPr>
          <p:cNvPr id="13" name="Text 10"/>
          <p:cNvSpPr/>
          <p:nvPr/>
        </p:nvSpPr>
        <p:spPr>
          <a:xfrm>
            <a:off x="555069" y="5517237"/>
            <a:ext cx="5967055" cy="253722"/>
          </a:xfrm>
          <a:prstGeom prst="rect">
            <a:avLst/>
          </a:prstGeom>
          <a:noFill/>
          <a:ln/>
        </p:spPr>
        <p:txBody>
          <a:bodyPr wrap="none" lIns="0" tIns="0" rIns="0" bIns="0" rtlCol="0" anchor="t"/>
          <a:lstStyle/>
          <a:p>
            <a:pPr marL="342900" indent="-342900">
              <a:lnSpc>
                <a:spcPts val="1950"/>
              </a:lnSpc>
              <a:buSzPct val="100000"/>
              <a:buChar char="•"/>
            </a:pPr>
            <a:r>
              <a:rPr lang="en-US" sz="1200" dirty="0">
                <a:solidFill>
                  <a:srgbClr val="EBECEF"/>
                </a:solidFill>
                <a:latin typeface="Epilogue" pitchFamily="34" charset="0"/>
                <a:ea typeface="Epilogue" pitchFamily="34" charset="-122"/>
                <a:cs typeface="Epilogue" pitchFamily="34" charset="-120"/>
              </a:rPr>
              <a:t>Gradient Boosting</a:t>
            </a:r>
            <a:endParaRPr lang="en-US" sz="1200" dirty="0"/>
          </a:p>
        </p:txBody>
      </p:sp>
      <p:sp>
        <p:nvSpPr>
          <p:cNvPr id="14" name="Text 11"/>
          <p:cNvSpPr/>
          <p:nvPr/>
        </p:nvSpPr>
        <p:spPr>
          <a:xfrm>
            <a:off x="555069" y="5826443"/>
            <a:ext cx="5967055" cy="253722"/>
          </a:xfrm>
          <a:prstGeom prst="rect">
            <a:avLst/>
          </a:prstGeom>
          <a:noFill/>
          <a:ln/>
        </p:spPr>
        <p:txBody>
          <a:bodyPr wrap="none" lIns="0" tIns="0" rIns="0" bIns="0" rtlCol="0" anchor="t"/>
          <a:lstStyle/>
          <a:p>
            <a:pPr marL="342900" indent="-342900">
              <a:lnSpc>
                <a:spcPts val="1950"/>
              </a:lnSpc>
              <a:buSzPct val="100000"/>
              <a:buChar char="•"/>
            </a:pPr>
            <a:r>
              <a:rPr lang="en-US" sz="1200" dirty="0">
                <a:solidFill>
                  <a:srgbClr val="EBECEF"/>
                </a:solidFill>
                <a:latin typeface="Epilogue" pitchFamily="34" charset="0"/>
                <a:ea typeface="Epilogue" pitchFamily="34" charset="-122"/>
                <a:cs typeface="Epilogue" pitchFamily="34" charset="-120"/>
              </a:rPr>
              <a:t>CatBoost</a:t>
            </a:r>
            <a:endParaRPr lang="en-US" sz="1200" dirty="0"/>
          </a:p>
        </p:txBody>
      </p:sp>
      <p:sp>
        <p:nvSpPr>
          <p:cNvPr id="15" name="Shape 12"/>
          <p:cNvSpPr/>
          <p:nvPr/>
        </p:nvSpPr>
        <p:spPr>
          <a:xfrm>
            <a:off x="7470755" y="5535573"/>
            <a:ext cx="475774" cy="22860"/>
          </a:xfrm>
          <a:prstGeom prst="roundRect">
            <a:avLst>
              <a:gd name="adj" fmla="val 291426"/>
            </a:avLst>
          </a:prstGeom>
          <a:solidFill>
            <a:srgbClr val="414A70"/>
          </a:solidFill>
          <a:ln/>
        </p:spPr>
      </p:sp>
      <p:sp>
        <p:nvSpPr>
          <p:cNvPr id="16" name="Shape 13"/>
          <p:cNvSpPr/>
          <p:nvPr/>
        </p:nvSpPr>
        <p:spPr>
          <a:xfrm>
            <a:off x="7136785" y="5368647"/>
            <a:ext cx="356830" cy="356830"/>
          </a:xfrm>
          <a:prstGeom prst="roundRect">
            <a:avLst>
              <a:gd name="adj" fmla="val 18670"/>
            </a:avLst>
          </a:prstGeom>
          <a:solidFill>
            <a:srgbClr val="283157"/>
          </a:solidFill>
          <a:ln w="7620">
            <a:solidFill>
              <a:srgbClr val="414A70"/>
            </a:solidFill>
            <a:prstDash val="solid"/>
          </a:ln>
        </p:spPr>
      </p:sp>
      <p:sp>
        <p:nvSpPr>
          <p:cNvPr id="17" name="Text 14"/>
          <p:cNvSpPr/>
          <p:nvPr/>
        </p:nvSpPr>
        <p:spPr>
          <a:xfrm>
            <a:off x="7196197" y="5398353"/>
            <a:ext cx="237887" cy="297299"/>
          </a:xfrm>
          <a:prstGeom prst="rect">
            <a:avLst/>
          </a:prstGeom>
          <a:noFill/>
          <a:ln/>
        </p:spPr>
        <p:txBody>
          <a:bodyPr wrap="none" lIns="0" tIns="0" rIns="0" bIns="0" rtlCol="0" anchor="t"/>
          <a:lstStyle/>
          <a:p>
            <a:pPr algn="ctr" indent="0" marL="0">
              <a:lnSpc>
                <a:spcPts val="1850"/>
              </a:lnSpc>
              <a:buNone/>
            </a:pPr>
            <a:r>
              <a:rPr lang="en-US" sz="1850" dirty="0">
                <a:solidFill>
                  <a:srgbClr val="EBECEF"/>
                </a:solidFill>
                <a:latin typeface="Fraunces Medium" pitchFamily="34" charset="0"/>
                <a:ea typeface="Fraunces Medium" pitchFamily="34" charset="-122"/>
                <a:cs typeface="Fraunces Medium" pitchFamily="34" charset="-120"/>
              </a:rPr>
              <a:t>2</a:t>
            </a:r>
            <a:endParaRPr lang="en-US" sz="1850" dirty="0"/>
          </a:p>
        </p:txBody>
      </p:sp>
      <p:sp>
        <p:nvSpPr>
          <p:cNvPr id="18" name="Text 15"/>
          <p:cNvSpPr/>
          <p:nvPr/>
        </p:nvSpPr>
        <p:spPr>
          <a:xfrm>
            <a:off x="8108275" y="5348883"/>
            <a:ext cx="1982629" cy="247769"/>
          </a:xfrm>
          <a:prstGeom prst="rect">
            <a:avLst/>
          </a:prstGeom>
          <a:noFill/>
          <a:ln/>
        </p:spPr>
        <p:txBody>
          <a:bodyPr wrap="none" lIns="0" tIns="0" rIns="0" bIns="0" rtlCol="0" anchor="t"/>
          <a:lstStyle/>
          <a:p>
            <a:pPr algn="l" indent="0" marL="0">
              <a:lnSpc>
                <a:spcPts val="1950"/>
              </a:lnSpc>
              <a:buNone/>
            </a:pPr>
            <a:r>
              <a:rPr lang="en-US" sz="1550" dirty="0">
                <a:solidFill>
                  <a:srgbClr val="EBECEF"/>
                </a:solidFill>
                <a:latin typeface="Fraunces Medium" pitchFamily="34" charset="0"/>
                <a:ea typeface="Fraunces Medium" pitchFamily="34" charset="-122"/>
                <a:cs typeface="Fraunces Medium" pitchFamily="34" charset="-120"/>
              </a:rPr>
              <a:t>Mejor Modelo</a:t>
            </a:r>
            <a:endParaRPr lang="en-US" sz="1550" dirty="0"/>
          </a:p>
        </p:txBody>
      </p:sp>
      <p:sp>
        <p:nvSpPr>
          <p:cNvPr id="19" name="Text 16"/>
          <p:cNvSpPr/>
          <p:nvPr/>
        </p:nvSpPr>
        <p:spPr>
          <a:xfrm>
            <a:off x="8108275" y="5691783"/>
            <a:ext cx="5967055" cy="253722"/>
          </a:xfrm>
          <a:prstGeom prst="rect">
            <a:avLst/>
          </a:prstGeom>
          <a:noFill/>
          <a:ln/>
        </p:spPr>
        <p:txBody>
          <a:bodyPr wrap="none" lIns="0" tIns="0" rIns="0" bIns="0" rtlCol="0" anchor="t"/>
          <a:lstStyle/>
          <a:p>
            <a:pPr algn="l" indent="0" marL="0">
              <a:lnSpc>
                <a:spcPts val="1950"/>
              </a:lnSpc>
              <a:buNone/>
            </a:pPr>
            <a:r>
              <a:rPr lang="en-US" sz="1200" dirty="0">
                <a:solidFill>
                  <a:srgbClr val="EBECEF"/>
                </a:solidFill>
                <a:latin typeface="Epilogue" pitchFamily="34" charset="0"/>
                <a:ea typeface="Epilogue" pitchFamily="34" charset="-122"/>
                <a:cs typeface="Epilogue" pitchFamily="34" charset="-120"/>
              </a:rPr>
              <a:t>Gradient Boosting (88% de precisión)</a:t>
            </a:r>
            <a:endParaRPr lang="en-US" sz="1200" dirty="0"/>
          </a:p>
        </p:txBody>
      </p:sp>
      <p:sp>
        <p:nvSpPr>
          <p:cNvPr id="20" name="Shape 17"/>
          <p:cNvSpPr/>
          <p:nvPr/>
        </p:nvSpPr>
        <p:spPr>
          <a:xfrm>
            <a:off x="6683871" y="6742628"/>
            <a:ext cx="475774" cy="22860"/>
          </a:xfrm>
          <a:prstGeom prst="roundRect">
            <a:avLst>
              <a:gd name="adj" fmla="val 291426"/>
            </a:avLst>
          </a:prstGeom>
          <a:solidFill>
            <a:srgbClr val="414A70"/>
          </a:solidFill>
          <a:ln/>
        </p:spPr>
      </p:sp>
      <p:sp>
        <p:nvSpPr>
          <p:cNvPr id="21" name="Shape 18"/>
          <p:cNvSpPr/>
          <p:nvPr/>
        </p:nvSpPr>
        <p:spPr>
          <a:xfrm>
            <a:off x="7136785" y="6575703"/>
            <a:ext cx="356830" cy="356830"/>
          </a:xfrm>
          <a:prstGeom prst="roundRect">
            <a:avLst>
              <a:gd name="adj" fmla="val 18670"/>
            </a:avLst>
          </a:prstGeom>
          <a:solidFill>
            <a:srgbClr val="283157"/>
          </a:solidFill>
          <a:ln w="7620">
            <a:solidFill>
              <a:srgbClr val="414A70"/>
            </a:solidFill>
            <a:prstDash val="solid"/>
          </a:ln>
        </p:spPr>
      </p:sp>
      <p:sp>
        <p:nvSpPr>
          <p:cNvPr id="22" name="Text 19"/>
          <p:cNvSpPr/>
          <p:nvPr/>
        </p:nvSpPr>
        <p:spPr>
          <a:xfrm>
            <a:off x="7196197" y="6605409"/>
            <a:ext cx="237887" cy="297299"/>
          </a:xfrm>
          <a:prstGeom prst="rect">
            <a:avLst/>
          </a:prstGeom>
          <a:noFill/>
          <a:ln/>
        </p:spPr>
        <p:txBody>
          <a:bodyPr wrap="none" lIns="0" tIns="0" rIns="0" bIns="0" rtlCol="0" anchor="t"/>
          <a:lstStyle/>
          <a:p>
            <a:pPr algn="ctr" indent="0" marL="0">
              <a:lnSpc>
                <a:spcPts val="1850"/>
              </a:lnSpc>
              <a:buNone/>
            </a:pPr>
            <a:r>
              <a:rPr lang="en-US" sz="1850" dirty="0">
                <a:solidFill>
                  <a:srgbClr val="EBECEF"/>
                </a:solidFill>
                <a:latin typeface="Fraunces Medium" pitchFamily="34" charset="0"/>
                <a:ea typeface="Fraunces Medium" pitchFamily="34" charset="-122"/>
                <a:cs typeface="Fraunces Medium" pitchFamily="34" charset="-120"/>
              </a:rPr>
              <a:t>3</a:t>
            </a:r>
            <a:endParaRPr lang="en-US" sz="1850" dirty="0"/>
          </a:p>
        </p:txBody>
      </p:sp>
      <p:sp>
        <p:nvSpPr>
          <p:cNvPr id="23" name="Text 20"/>
          <p:cNvSpPr/>
          <p:nvPr/>
        </p:nvSpPr>
        <p:spPr>
          <a:xfrm>
            <a:off x="4539496" y="6555938"/>
            <a:ext cx="1982629" cy="247769"/>
          </a:xfrm>
          <a:prstGeom prst="rect">
            <a:avLst/>
          </a:prstGeom>
          <a:noFill/>
          <a:ln/>
        </p:spPr>
        <p:txBody>
          <a:bodyPr wrap="none" lIns="0" tIns="0" rIns="0" bIns="0" rtlCol="0" anchor="t"/>
          <a:lstStyle/>
          <a:p>
            <a:pPr algn="r" indent="0" marL="0">
              <a:lnSpc>
                <a:spcPts val="1950"/>
              </a:lnSpc>
              <a:buNone/>
            </a:pPr>
            <a:r>
              <a:rPr lang="en-US" sz="1550" dirty="0">
                <a:solidFill>
                  <a:srgbClr val="EBECEF"/>
                </a:solidFill>
                <a:latin typeface="Fraunces Medium" pitchFamily="34" charset="0"/>
                <a:ea typeface="Fraunces Medium" pitchFamily="34" charset="-122"/>
                <a:cs typeface="Fraunces Medium" pitchFamily="34" charset="-120"/>
              </a:rPr>
              <a:t>Optimización</a:t>
            </a:r>
            <a:endParaRPr lang="en-US" sz="1550" dirty="0"/>
          </a:p>
        </p:txBody>
      </p:sp>
      <p:sp>
        <p:nvSpPr>
          <p:cNvPr id="24" name="Text 21"/>
          <p:cNvSpPr/>
          <p:nvPr/>
        </p:nvSpPr>
        <p:spPr>
          <a:xfrm>
            <a:off x="555069" y="6898838"/>
            <a:ext cx="5967055" cy="253722"/>
          </a:xfrm>
          <a:prstGeom prst="rect">
            <a:avLst/>
          </a:prstGeom>
          <a:noFill/>
          <a:ln/>
        </p:spPr>
        <p:txBody>
          <a:bodyPr wrap="none" lIns="0" tIns="0" rIns="0" bIns="0" rtlCol="0" anchor="t"/>
          <a:lstStyle/>
          <a:p>
            <a:pPr marL="342900" indent="-342900">
              <a:lnSpc>
                <a:spcPts val="1950"/>
              </a:lnSpc>
              <a:buSzPct val="100000"/>
              <a:buChar char="•"/>
            </a:pPr>
            <a:r>
              <a:rPr lang="en-US" sz="1200" dirty="0">
                <a:solidFill>
                  <a:srgbClr val="EBECEF"/>
                </a:solidFill>
                <a:latin typeface="Epilogue" pitchFamily="34" charset="0"/>
                <a:ea typeface="Epilogue" pitchFamily="34" charset="-122"/>
                <a:cs typeface="Epilogue" pitchFamily="34" charset="-120"/>
              </a:rPr>
              <a:t>GridSearchCV</a:t>
            </a:r>
            <a:endParaRPr lang="en-US" sz="1200" dirty="0"/>
          </a:p>
        </p:txBody>
      </p:sp>
      <p:sp>
        <p:nvSpPr>
          <p:cNvPr id="25" name="Text 22"/>
          <p:cNvSpPr/>
          <p:nvPr/>
        </p:nvSpPr>
        <p:spPr>
          <a:xfrm>
            <a:off x="555069" y="7208044"/>
            <a:ext cx="5967055" cy="253722"/>
          </a:xfrm>
          <a:prstGeom prst="rect">
            <a:avLst/>
          </a:prstGeom>
          <a:noFill/>
          <a:ln/>
        </p:spPr>
        <p:txBody>
          <a:bodyPr wrap="none" lIns="0" tIns="0" rIns="0" bIns="0" rtlCol="0" anchor="t"/>
          <a:lstStyle/>
          <a:p>
            <a:pPr marL="342900" indent="-342900">
              <a:lnSpc>
                <a:spcPts val="1950"/>
              </a:lnSpc>
              <a:buSzPct val="100000"/>
              <a:buChar char="•"/>
            </a:pPr>
            <a:r>
              <a:rPr lang="en-US" sz="1200" dirty="0">
                <a:solidFill>
                  <a:srgbClr val="EBECEF"/>
                </a:solidFill>
                <a:latin typeface="Epilogue" pitchFamily="34" charset="0"/>
                <a:ea typeface="Epilogue" pitchFamily="34" charset="-122"/>
                <a:cs typeface="Epilogue" pitchFamily="34" charset="-120"/>
              </a:rPr>
              <a:t>SMOTE</a:t>
            </a:r>
            <a:endParaRPr lang="en-US"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887016"/>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Implementación de API REST</a:t>
            </a:r>
            <a:endParaRPr lang="en-US" sz="4450" dirty="0"/>
          </a:p>
        </p:txBody>
      </p:sp>
      <p:sp>
        <p:nvSpPr>
          <p:cNvPr id="4" name="Text 1"/>
          <p:cNvSpPr/>
          <p:nvPr/>
        </p:nvSpPr>
        <p:spPr>
          <a:xfrm>
            <a:off x="793790" y="2644735"/>
            <a:ext cx="7556421" cy="1814513"/>
          </a:xfrm>
          <a:prstGeom prst="rect">
            <a:avLst/>
          </a:prstGeom>
          <a:noFill/>
          <a:ln/>
        </p:spPr>
        <p:txBody>
          <a:bodyPr wrap="square" lIns="0" tIns="0" rIns="0" bIns="0" rtlCol="0" anchor="t"/>
          <a:lstStyle/>
          <a:p>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Se implementó una API REST utilizando FastAPI para exponer el modelo y permitir consultas en tiempo real. Se utilizó Ngrok para hacer la API accesible desde Internet. La API cuenta con dos endpoints: uno para verificar que funciona y otro para recibir datos y devolver la predicción del modelo.</a:t>
            </a:r>
            <a:endParaRPr lang="en-US" sz="1750" dirty="0"/>
          </a:p>
        </p:txBody>
      </p:sp>
      <p:sp>
        <p:nvSpPr>
          <p:cNvPr id="5" name="Text 2"/>
          <p:cNvSpPr/>
          <p:nvPr/>
        </p:nvSpPr>
        <p:spPr>
          <a:xfrm>
            <a:off x="793790" y="4714399"/>
            <a:ext cx="7556421" cy="362903"/>
          </a:xfrm>
          <a:prstGeom prst="rect">
            <a:avLst/>
          </a:prstGeom>
          <a:noFill/>
          <a:ln/>
        </p:spPr>
        <p:txBody>
          <a:bodyPr wrap="none" lIns="0" tIns="0" rIns="0" bIns="0" rtlCol="0" anchor="t"/>
          <a:lstStyle/>
          <a:p>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La API permite integrar el modelo en otras aplicaciones y sistemas.</a:t>
            </a:r>
            <a:endParaRPr lang="en-US" sz="1750" dirty="0"/>
          </a:p>
        </p:txBody>
      </p:sp>
      <p:pic>
        <p:nvPicPr>
          <p:cNvPr id="6" name="Image 1" descr="preencoded.png">    </p:cNvPr>
          <p:cNvPicPr>
            <a:picLocks noChangeAspect="1"/>
          </p:cNvPicPr>
          <p:nvPr/>
        </p:nvPicPr>
        <p:blipFill>
          <a:blip r:embed="rId2"/>
          <a:stretch>
            <a:fillRect/>
          </a:stretch>
        </p:blipFill>
        <p:spPr>
          <a:xfrm>
            <a:off x="793790" y="5332452"/>
            <a:ext cx="566976" cy="566976"/>
          </a:xfrm>
          <a:prstGeom prst="rect">
            <a:avLst/>
          </a:prstGeom>
        </p:spPr>
      </p:pic>
      <p:sp>
        <p:nvSpPr>
          <p:cNvPr id="7" name="Text 3"/>
          <p:cNvSpPr/>
          <p:nvPr/>
        </p:nvSpPr>
        <p:spPr>
          <a:xfrm>
            <a:off x="793790" y="6126242"/>
            <a:ext cx="2291953" cy="354330"/>
          </a:xfrm>
          <a:prstGeom prst="rect">
            <a:avLst/>
          </a:prstGeom>
          <a:noFill/>
          <a:ln/>
        </p:spPr>
        <p:txBody>
          <a:bodyPr wrap="none" lIns="0" tIns="0" rIns="0" bIns="0" rtlCol="0" anchor="t"/>
          <a:lstStyle/>
          <a:p>
            <a:pPr algn="l"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API REST</a:t>
            </a:r>
            <a:endParaRPr lang="en-US" sz="2200" dirty="0"/>
          </a:p>
        </p:txBody>
      </p:sp>
      <p:sp>
        <p:nvSpPr>
          <p:cNvPr id="8" name="Text 4"/>
          <p:cNvSpPr/>
          <p:nvPr/>
        </p:nvSpPr>
        <p:spPr>
          <a:xfrm>
            <a:off x="793790" y="6616660"/>
            <a:ext cx="2291953" cy="725805"/>
          </a:xfrm>
          <a:prstGeom prst="rect">
            <a:avLst/>
          </a:prstGeom>
          <a:noFill/>
          <a:ln/>
        </p:spPr>
        <p:txBody>
          <a:bodyPr wrap="square" lIns="0" tIns="0" rIns="0" bIns="0" rtlCol="0" anchor="t"/>
          <a:lstStyle/>
          <a:p>
            <a:pPr algn="l" indent="0" marL="0">
              <a:lnSpc>
                <a:spcPts val="2850"/>
              </a:lnSpc>
              <a:buNone/>
            </a:pPr>
            <a:r>
              <a:rPr lang="en-US" sz="1750" dirty="0">
                <a:solidFill>
                  <a:srgbClr val="EBECEF"/>
                </a:solidFill>
                <a:latin typeface="Epilogue" pitchFamily="34" charset="0"/>
                <a:ea typeface="Epilogue" pitchFamily="34" charset="-122"/>
                <a:cs typeface="Epilogue" pitchFamily="34" charset="-120"/>
              </a:rPr>
              <a:t>Implementada con FastAPI.</a:t>
            </a:r>
            <a:endParaRPr lang="en-US" sz="1750" dirty="0"/>
          </a:p>
        </p:txBody>
      </p:sp>
      <p:pic>
        <p:nvPicPr>
          <p:cNvPr id="9" name="Image 2" descr="preencoded.png">    </p:cNvPr>
          <p:cNvPicPr>
            <a:picLocks noChangeAspect="1"/>
          </p:cNvPicPr>
          <p:nvPr/>
        </p:nvPicPr>
        <p:blipFill>
          <a:blip r:embed="rId3"/>
          <a:stretch>
            <a:fillRect/>
          </a:stretch>
        </p:blipFill>
        <p:spPr>
          <a:xfrm>
            <a:off x="3425904" y="5332452"/>
            <a:ext cx="566976" cy="566976"/>
          </a:xfrm>
          <a:prstGeom prst="rect">
            <a:avLst/>
          </a:prstGeom>
        </p:spPr>
      </p:pic>
      <p:sp>
        <p:nvSpPr>
          <p:cNvPr id="10" name="Text 5"/>
          <p:cNvSpPr/>
          <p:nvPr/>
        </p:nvSpPr>
        <p:spPr>
          <a:xfrm>
            <a:off x="3425904" y="6126242"/>
            <a:ext cx="2292072" cy="354330"/>
          </a:xfrm>
          <a:prstGeom prst="rect">
            <a:avLst/>
          </a:prstGeom>
          <a:noFill/>
          <a:ln/>
        </p:spPr>
        <p:txBody>
          <a:bodyPr wrap="none" lIns="0" tIns="0" rIns="0" bIns="0" rtlCol="0" anchor="t"/>
          <a:lstStyle/>
          <a:p>
            <a:pPr algn="l"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Acceso Remoto</a:t>
            </a:r>
            <a:endParaRPr lang="en-US" sz="2200" dirty="0"/>
          </a:p>
        </p:txBody>
      </p:sp>
      <p:sp>
        <p:nvSpPr>
          <p:cNvPr id="11" name="Text 6"/>
          <p:cNvSpPr/>
          <p:nvPr/>
        </p:nvSpPr>
        <p:spPr>
          <a:xfrm>
            <a:off x="3425904" y="6616660"/>
            <a:ext cx="2292072" cy="725805"/>
          </a:xfrm>
          <a:prstGeom prst="rect">
            <a:avLst/>
          </a:prstGeom>
          <a:noFill/>
          <a:ln/>
        </p:spPr>
        <p:txBody>
          <a:bodyPr wrap="square" lIns="0" tIns="0" rIns="0" bIns="0" rtlCol="0" anchor="t"/>
          <a:lstStyle/>
          <a:p>
            <a:pPr algn="l" indent="0" marL="0">
              <a:lnSpc>
                <a:spcPts val="2850"/>
              </a:lnSpc>
              <a:buNone/>
            </a:pPr>
            <a:r>
              <a:rPr lang="en-US" sz="1750" dirty="0">
                <a:solidFill>
                  <a:srgbClr val="EBECEF"/>
                </a:solidFill>
                <a:latin typeface="Epilogue" pitchFamily="34" charset="0"/>
                <a:ea typeface="Epilogue" pitchFamily="34" charset="-122"/>
                <a:cs typeface="Epilogue" pitchFamily="34" charset="-120"/>
              </a:rPr>
              <a:t>Ngrok para acceso desde Internet.</a:t>
            </a:r>
            <a:endParaRPr lang="en-US" sz="1750" dirty="0"/>
          </a:p>
        </p:txBody>
      </p:sp>
      <p:pic>
        <p:nvPicPr>
          <p:cNvPr id="12" name="Image 3" descr="preencoded.png">    </p:cNvPr>
          <p:cNvPicPr>
            <a:picLocks noChangeAspect="1"/>
          </p:cNvPicPr>
          <p:nvPr/>
        </p:nvPicPr>
        <p:blipFill>
          <a:blip r:embed="rId4"/>
          <a:stretch>
            <a:fillRect/>
          </a:stretch>
        </p:blipFill>
        <p:spPr>
          <a:xfrm>
            <a:off x="6058138" y="5332452"/>
            <a:ext cx="566976" cy="566976"/>
          </a:xfrm>
          <a:prstGeom prst="rect">
            <a:avLst/>
          </a:prstGeom>
        </p:spPr>
      </p:pic>
      <p:sp>
        <p:nvSpPr>
          <p:cNvPr id="13" name="Text 7"/>
          <p:cNvSpPr/>
          <p:nvPr/>
        </p:nvSpPr>
        <p:spPr>
          <a:xfrm>
            <a:off x="6058138" y="6126242"/>
            <a:ext cx="2291953" cy="354330"/>
          </a:xfrm>
          <a:prstGeom prst="rect">
            <a:avLst/>
          </a:prstGeom>
          <a:noFill/>
          <a:ln/>
        </p:spPr>
        <p:txBody>
          <a:bodyPr wrap="none" lIns="0" tIns="0" rIns="0" bIns="0" rtlCol="0" anchor="t"/>
          <a:lstStyle/>
          <a:p>
            <a:pPr algn="l"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Endpoints</a:t>
            </a:r>
            <a:endParaRPr lang="en-US" sz="2200" dirty="0"/>
          </a:p>
        </p:txBody>
      </p:sp>
      <p:sp>
        <p:nvSpPr>
          <p:cNvPr id="14" name="Text 8"/>
          <p:cNvSpPr/>
          <p:nvPr/>
        </p:nvSpPr>
        <p:spPr>
          <a:xfrm>
            <a:off x="6058138" y="6616660"/>
            <a:ext cx="2291953" cy="362903"/>
          </a:xfrm>
          <a:prstGeom prst="rect">
            <a:avLst/>
          </a:prstGeom>
          <a:noFill/>
          <a:ln/>
        </p:spPr>
        <p:txBody>
          <a:bodyPr wrap="none" lIns="0" tIns="0" rIns="0" bIns="0" rtlCol="0" anchor="t"/>
          <a:lstStyle/>
          <a:p>
            <a:pPr algn="l" indent="0" marL="0">
              <a:lnSpc>
                <a:spcPts val="2850"/>
              </a:lnSpc>
              <a:buNone/>
            </a:pPr>
            <a:r>
              <a:rPr lang="en-US" sz="1750" dirty="0">
                <a:solidFill>
                  <a:srgbClr val="EBECEF"/>
                </a:solidFill>
                <a:latin typeface="Epilogue" pitchFamily="34" charset="0"/>
                <a:ea typeface="Epilogue" pitchFamily="34" charset="-122"/>
                <a:cs typeface="Epilogue" pitchFamily="34" charset="-120"/>
              </a:rPr>
              <a:t>/ y /predict/</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51378" y="525066"/>
            <a:ext cx="3938826" cy="492323"/>
          </a:xfrm>
          <a:prstGeom prst="rect">
            <a:avLst/>
          </a:prstGeom>
          <a:noFill/>
          <a:ln/>
        </p:spPr>
        <p:txBody>
          <a:bodyPr wrap="none" lIns="0" tIns="0" rIns="0" bIns="0" rtlCol="0" anchor="t"/>
          <a:lstStyle/>
          <a:p>
            <a:pPr indent="0" marL="0">
              <a:lnSpc>
                <a:spcPts val="3850"/>
              </a:lnSpc>
              <a:buNone/>
            </a:pPr>
            <a:r>
              <a:rPr lang="en-US" sz="3100" dirty="0">
                <a:solidFill>
                  <a:srgbClr val="FFFFFF"/>
                </a:solidFill>
                <a:latin typeface="Fraunces Medium" pitchFamily="34" charset="0"/>
                <a:ea typeface="Fraunces Medium" pitchFamily="34" charset="-122"/>
                <a:cs typeface="Fraunces Medium" pitchFamily="34" charset="-120"/>
              </a:rPr>
              <a:t>Resultados Finales</a:t>
            </a:r>
            <a:endParaRPr lang="en-US" sz="3100" dirty="0"/>
          </a:p>
        </p:txBody>
      </p:sp>
      <p:sp>
        <p:nvSpPr>
          <p:cNvPr id="3" name="Text 1"/>
          <p:cNvSpPr/>
          <p:nvPr/>
        </p:nvSpPr>
        <p:spPr>
          <a:xfrm>
            <a:off x="551378" y="1332428"/>
            <a:ext cx="13527643" cy="503873"/>
          </a:xfrm>
          <a:prstGeom prst="rect">
            <a:avLst/>
          </a:prstGeom>
          <a:noFill/>
          <a:ln/>
        </p:spPr>
        <p:txBody>
          <a:bodyPr wrap="square" lIns="0" tIns="0" rIns="0" bIns="0" rtlCol="0" anchor="t"/>
          <a:lstStyle/>
          <a:p>
            <a:pPr indent="0" marL="0">
              <a:lnSpc>
                <a:spcPts val="1950"/>
              </a:lnSpc>
              <a:buNone/>
            </a:pPr>
            <a:r>
              <a:rPr lang="en-US" sz="1200" dirty="0">
                <a:solidFill>
                  <a:srgbClr val="EBECEF"/>
                </a:solidFill>
                <a:latin typeface="Epilogue" pitchFamily="34" charset="0"/>
                <a:ea typeface="Epilogue" pitchFamily="34" charset="-122"/>
                <a:cs typeface="Epilogue" pitchFamily="34" charset="-120"/>
              </a:rPr>
              <a:t>El mejor modelo encontrado fue Gradient Boosting, con una precisión del 88%. Los mejores hiperparámetros fueron learning_rate: 0.05, max_depth: 3, y n_estimators: 100. Las métricas del modelo optimizado mostraron una alta precisión, recall y F1-score tanto para la clase "Actor" como para "Director".</a:t>
            </a:r>
            <a:endParaRPr lang="en-US" sz="1200" dirty="0"/>
          </a:p>
        </p:txBody>
      </p:sp>
      <p:sp>
        <p:nvSpPr>
          <p:cNvPr id="4" name="Text 2"/>
          <p:cNvSpPr/>
          <p:nvPr/>
        </p:nvSpPr>
        <p:spPr>
          <a:xfrm>
            <a:off x="551378" y="2013466"/>
            <a:ext cx="13527643" cy="251936"/>
          </a:xfrm>
          <a:prstGeom prst="rect">
            <a:avLst/>
          </a:prstGeom>
          <a:noFill/>
          <a:ln/>
        </p:spPr>
        <p:txBody>
          <a:bodyPr wrap="none" lIns="0" tIns="0" rIns="0" bIns="0" rtlCol="0" anchor="t"/>
          <a:lstStyle/>
          <a:p>
            <a:pPr indent="0" marL="0">
              <a:lnSpc>
                <a:spcPts val="1950"/>
              </a:lnSpc>
              <a:buNone/>
            </a:pPr>
            <a:r>
              <a:rPr lang="en-US" sz="1200" dirty="0">
                <a:solidFill>
                  <a:srgbClr val="EBECEF"/>
                </a:solidFill>
                <a:latin typeface="Epilogue" pitchFamily="34" charset="0"/>
                <a:ea typeface="Epilogue" pitchFamily="34" charset="-122"/>
                <a:cs typeface="Epilogue" pitchFamily="34" charset="-120"/>
              </a:rPr>
              <a:t>El modelo logra predecir correctamente en el 88% de los casos si un ganador del Óscar es Actor o Director.</a:t>
            </a:r>
            <a:endParaRPr lang="en-US" sz="1200" dirty="0"/>
          </a:p>
        </p:txBody>
      </p:sp>
      <p:pic>
        <p:nvPicPr>
          <p:cNvPr id="5" name="Image 0" descr="preencoded.png">    </p:cNvPr>
          <p:cNvPicPr>
            <a:picLocks noChangeAspect="1"/>
          </p:cNvPicPr>
          <p:nvPr/>
        </p:nvPicPr>
        <p:blipFill>
          <a:blip r:embed="rId1"/>
          <a:stretch>
            <a:fillRect/>
          </a:stretch>
        </p:blipFill>
        <p:spPr>
          <a:xfrm>
            <a:off x="551378" y="2442567"/>
            <a:ext cx="9396413" cy="4789289"/>
          </a:xfrm>
          <a:prstGeom prst="rect">
            <a:avLst/>
          </a:prstGeom>
        </p:spPr>
      </p:pic>
      <p:sp>
        <p:nvSpPr>
          <p:cNvPr id="6" name="Shape 3"/>
          <p:cNvSpPr/>
          <p:nvPr/>
        </p:nvSpPr>
        <p:spPr>
          <a:xfrm>
            <a:off x="2644140" y="7231856"/>
            <a:ext cx="157520" cy="157520"/>
          </a:xfrm>
          <a:prstGeom prst="roundRect">
            <a:avLst>
              <a:gd name="adj" fmla="val 11610"/>
            </a:avLst>
          </a:prstGeom>
          <a:solidFill>
            <a:srgbClr val="4D5FA8"/>
          </a:solidFill>
          <a:ln/>
        </p:spPr>
      </p:sp>
      <p:sp>
        <p:nvSpPr>
          <p:cNvPr id="7" name="Text 4"/>
          <p:cNvSpPr/>
          <p:nvPr/>
        </p:nvSpPr>
        <p:spPr>
          <a:xfrm>
            <a:off x="2862620" y="7231856"/>
            <a:ext cx="719257" cy="157520"/>
          </a:xfrm>
          <a:prstGeom prst="rect">
            <a:avLst/>
          </a:prstGeom>
          <a:noFill/>
          <a:ln/>
        </p:spPr>
        <p:txBody>
          <a:bodyPr wrap="none" lIns="0" tIns="0" rIns="0" bIns="0" rtlCol="0" anchor="t"/>
          <a:lstStyle/>
          <a:p>
            <a:pPr algn="l" indent="0" marL="0">
              <a:lnSpc>
                <a:spcPts val="1200"/>
              </a:lnSpc>
              <a:buNone/>
            </a:pPr>
            <a:r>
              <a:rPr lang="en-US" sz="1200" dirty="0">
                <a:solidFill>
                  <a:srgbClr val="EBECEF"/>
                </a:solidFill>
                <a:latin typeface="Epilogue" pitchFamily="34" charset="0"/>
                <a:ea typeface="Epilogue" pitchFamily="34" charset="-122"/>
                <a:cs typeface="Epilogue" pitchFamily="34" charset="-120"/>
              </a:rPr>
              <a:t>Precision</a:t>
            </a:r>
            <a:endParaRPr lang="en-US" sz="1200" dirty="0"/>
          </a:p>
        </p:txBody>
      </p:sp>
      <p:sp>
        <p:nvSpPr>
          <p:cNvPr id="8" name="Shape 5"/>
          <p:cNvSpPr/>
          <p:nvPr/>
        </p:nvSpPr>
        <p:spPr>
          <a:xfrm>
            <a:off x="4906089" y="7231856"/>
            <a:ext cx="157520" cy="157520"/>
          </a:xfrm>
          <a:prstGeom prst="roundRect">
            <a:avLst>
              <a:gd name="adj" fmla="val 11610"/>
            </a:avLst>
          </a:prstGeom>
          <a:solidFill>
            <a:srgbClr val="808DC5"/>
          </a:solidFill>
          <a:ln/>
        </p:spPr>
      </p:sp>
      <p:sp>
        <p:nvSpPr>
          <p:cNvPr id="9" name="Text 6"/>
          <p:cNvSpPr/>
          <p:nvPr/>
        </p:nvSpPr>
        <p:spPr>
          <a:xfrm>
            <a:off x="5124569" y="7231856"/>
            <a:ext cx="468273" cy="157520"/>
          </a:xfrm>
          <a:prstGeom prst="rect">
            <a:avLst/>
          </a:prstGeom>
          <a:noFill/>
          <a:ln/>
        </p:spPr>
        <p:txBody>
          <a:bodyPr wrap="none" lIns="0" tIns="0" rIns="0" bIns="0" rtlCol="0" anchor="t"/>
          <a:lstStyle/>
          <a:p>
            <a:pPr algn="l" indent="0" marL="0">
              <a:lnSpc>
                <a:spcPts val="1200"/>
              </a:lnSpc>
              <a:buNone/>
            </a:pPr>
            <a:r>
              <a:rPr lang="en-US" sz="1200" dirty="0">
                <a:solidFill>
                  <a:srgbClr val="EBECEF"/>
                </a:solidFill>
                <a:latin typeface="Epilogue" pitchFamily="34" charset="0"/>
                <a:ea typeface="Epilogue" pitchFamily="34" charset="-122"/>
                <a:cs typeface="Epilogue" pitchFamily="34" charset="-120"/>
              </a:rPr>
              <a:t>Recall</a:t>
            </a:r>
            <a:endParaRPr lang="en-US" sz="1200" dirty="0"/>
          </a:p>
        </p:txBody>
      </p:sp>
      <p:sp>
        <p:nvSpPr>
          <p:cNvPr id="10" name="Shape 7"/>
          <p:cNvSpPr/>
          <p:nvPr/>
        </p:nvSpPr>
        <p:spPr>
          <a:xfrm>
            <a:off x="6917174" y="7231856"/>
            <a:ext cx="157520" cy="157520"/>
          </a:xfrm>
          <a:prstGeom prst="roundRect">
            <a:avLst>
              <a:gd name="adj" fmla="val 11610"/>
            </a:avLst>
          </a:prstGeom>
          <a:solidFill>
            <a:srgbClr val="B7BEDE"/>
          </a:solidFill>
          <a:ln/>
        </p:spPr>
      </p:sp>
      <p:sp>
        <p:nvSpPr>
          <p:cNvPr id="11" name="Text 8"/>
          <p:cNvSpPr/>
          <p:nvPr/>
        </p:nvSpPr>
        <p:spPr>
          <a:xfrm>
            <a:off x="7135654" y="7231856"/>
            <a:ext cx="675561" cy="157520"/>
          </a:xfrm>
          <a:prstGeom prst="rect">
            <a:avLst/>
          </a:prstGeom>
          <a:noFill/>
          <a:ln/>
        </p:spPr>
        <p:txBody>
          <a:bodyPr wrap="none" lIns="0" tIns="0" rIns="0" bIns="0" rtlCol="0" anchor="t"/>
          <a:lstStyle/>
          <a:p>
            <a:pPr algn="l" indent="0" marL="0">
              <a:lnSpc>
                <a:spcPts val="1200"/>
              </a:lnSpc>
              <a:buNone/>
            </a:pPr>
            <a:r>
              <a:rPr lang="en-US" sz="1200" dirty="0">
                <a:solidFill>
                  <a:srgbClr val="EBECEF"/>
                </a:solidFill>
                <a:latin typeface="Epilogue" pitchFamily="34" charset="0"/>
                <a:ea typeface="Epilogue" pitchFamily="34" charset="-122"/>
                <a:cs typeface="Epilogue" pitchFamily="34" charset="-120"/>
              </a:rPr>
              <a:t>F1-score</a:t>
            </a:r>
            <a:endParaRPr lang="en-US"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921187"/>
            <a:ext cx="7043618" cy="708779"/>
          </a:xfrm>
          <a:prstGeom prst="rect">
            <a:avLst/>
          </a:prstGeom>
          <a:noFill/>
          <a:ln/>
        </p:spPr>
        <p:txBody>
          <a:bodyPr wrap="none" lIns="0" tIns="0" rIns="0" bIns="0" rtlCol="0" anchor="t"/>
          <a:lstStyle/>
          <a:p>
            <a:pPr indent="0" marL="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Próximos Pasos y Mejoras</a:t>
            </a:r>
            <a:endParaRPr lang="en-US" sz="4450" dirty="0"/>
          </a:p>
        </p:txBody>
      </p:sp>
      <p:sp>
        <p:nvSpPr>
          <p:cNvPr id="3" name="Text 1"/>
          <p:cNvSpPr/>
          <p:nvPr/>
        </p:nvSpPr>
        <p:spPr>
          <a:xfrm>
            <a:off x="793790" y="2083594"/>
            <a:ext cx="13042821" cy="1088708"/>
          </a:xfrm>
          <a:prstGeom prst="rect">
            <a:avLst/>
          </a:prstGeom>
          <a:noFill/>
          <a:ln/>
        </p:spPr>
        <p:txBody>
          <a:bodyPr wrap="square" lIns="0" tIns="0" rIns="0" bIns="0" rtlCol="0" anchor="t"/>
          <a:lstStyle/>
          <a:p>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Para mejorar aún más la precisión del modelo, se podrían incluir más datos históricos de ganadores, agregar nuevas variables como el género de la película o la cantidad de nominaciones previas, y probar otros modelos de clasificación, como XGBoost o Deep Learning.</a:t>
            </a:r>
            <a:endParaRPr lang="en-US" sz="1750" dirty="0"/>
          </a:p>
        </p:txBody>
      </p:sp>
      <p:sp>
        <p:nvSpPr>
          <p:cNvPr id="4" name="Text 2"/>
          <p:cNvSpPr/>
          <p:nvPr/>
        </p:nvSpPr>
        <p:spPr>
          <a:xfrm>
            <a:off x="793790" y="3427452"/>
            <a:ext cx="13042821" cy="362903"/>
          </a:xfrm>
          <a:prstGeom prst="rect">
            <a:avLst/>
          </a:prstGeom>
          <a:noFill/>
          <a:ln/>
        </p:spPr>
        <p:txBody>
          <a:bodyPr wrap="none" lIns="0" tIns="0" rIns="0" bIns="0" rtlCol="0" anchor="t"/>
          <a:lstStyle/>
          <a:p>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El proyecto se encuentra disponible en GitHub y el perfil de LinkedIn del autor está disponible para contacto.</a:t>
            </a:r>
            <a:endParaRPr lang="en-US" sz="1750" dirty="0"/>
          </a:p>
        </p:txBody>
      </p:sp>
      <p:sp>
        <p:nvSpPr>
          <p:cNvPr id="5" name="Text 3"/>
          <p:cNvSpPr/>
          <p:nvPr/>
        </p:nvSpPr>
        <p:spPr>
          <a:xfrm>
            <a:off x="793790" y="4130516"/>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Fraunces Medium" pitchFamily="34" charset="0"/>
                <a:ea typeface="Fraunces Medium" pitchFamily="34" charset="-122"/>
                <a:cs typeface="Fraunces Medium" pitchFamily="34" charset="-120"/>
              </a:rPr>
              <a:t>Posibles Mejoras</a:t>
            </a:r>
            <a:endParaRPr lang="en-US" sz="2200" dirty="0"/>
          </a:p>
        </p:txBody>
      </p:sp>
      <p:sp>
        <p:nvSpPr>
          <p:cNvPr id="6" name="Text 4"/>
          <p:cNvSpPr/>
          <p:nvPr/>
        </p:nvSpPr>
        <p:spPr>
          <a:xfrm>
            <a:off x="793790" y="4825008"/>
            <a:ext cx="13042821"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EBECEF"/>
                </a:solidFill>
                <a:latin typeface="Epilogue" pitchFamily="34" charset="0"/>
                <a:ea typeface="Epilogue" pitchFamily="34" charset="-122"/>
                <a:cs typeface="Epilogue" pitchFamily="34" charset="-120"/>
              </a:rPr>
              <a:t>Incluir más datos históricos</a:t>
            </a:r>
            <a:endParaRPr lang="en-US" sz="1750" dirty="0"/>
          </a:p>
        </p:txBody>
      </p:sp>
      <p:sp>
        <p:nvSpPr>
          <p:cNvPr id="7" name="Text 5"/>
          <p:cNvSpPr/>
          <p:nvPr/>
        </p:nvSpPr>
        <p:spPr>
          <a:xfrm>
            <a:off x="793790" y="5267206"/>
            <a:ext cx="13042821"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EBECEF"/>
                </a:solidFill>
                <a:latin typeface="Epilogue" pitchFamily="34" charset="0"/>
                <a:ea typeface="Epilogue" pitchFamily="34" charset="-122"/>
                <a:cs typeface="Epilogue" pitchFamily="34" charset="-120"/>
              </a:rPr>
              <a:t>Agregar nuevas variables</a:t>
            </a:r>
            <a:endParaRPr lang="en-US" sz="1750" dirty="0"/>
          </a:p>
        </p:txBody>
      </p:sp>
      <p:sp>
        <p:nvSpPr>
          <p:cNvPr id="8" name="Text 6"/>
          <p:cNvSpPr/>
          <p:nvPr/>
        </p:nvSpPr>
        <p:spPr>
          <a:xfrm>
            <a:off x="793790" y="5709404"/>
            <a:ext cx="13042821"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EBECEF"/>
                </a:solidFill>
                <a:latin typeface="Epilogue" pitchFamily="34" charset="0"/>
                <a:ea typeface="Epilogue" pitchFamily="34" charset="-122"/>
                <a:cs typeface="Epilogue" pitchFamily="34" charset="-120"/>
              </a:rPr>
              <a:t>Probar otros modelos</a:t>
            </a:r>
            <a:endParaRPr lang="en-US" sz="1750" dirty="0"/>
          </a:p>
        </p:txBody>
      </p:sp>
      <p:sp>
        <p:nvSpPr>
          <p:cNvPr id="9" name="Text 7"/>
          <p:cNvSpPr/>
          <p:nvPr/>
        </p:nvSpPr>
        <p:spPr>
          <a:xfrm>
            <a:off x="793790" y="6327458"/>
            <a:ext cx="13042821" cy="362903"/>
          </a:xfrm>
          <a:prstGeom prst="rect">
            <a:avLst/>
          </a:prstGeom>
          <a:noFill/>
          <a:ln/>
        </p:spPr>
        <p:txBody>
          <a:bodyPr wrap="none" lIns="0" tIns="0" rIns="0" bIns="0" rtlCol="0" anchor="t"/>
          <a:lstStyle/>
          <a:p>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Repositorio en GitHub: </a:t>
            </a:r>
            <a:pPr indent="0" marL="0">
              <a:lnSpc>
                <a:spcPts val="2850"/>
              </a:lnSpc>
              <a:buNone/>
            </a:pPr>
            <a:r>
              <a:rPr lang="en-US" sz="1750" u="sng" dirty="0">
                <a:solidFill>
                  <a:srgbClr val="8C98CA"/>
                </a:solidFill>
                <a:latin typeface="Epilogue" pitchFamily="34" charset="0"/>
                <a:ea typeface="Epilogue" pitchFamily="34" charset="-122"/>
                <a:cs typeface="Epilogue" pitchFamily="34" charset="-120"/>
                <a:hlinkClick r:id="rId1" invalidUrl="" action="" tgtFrame="" tooltip="" history="1" highlightClick="0" endSnd="0">
                  <a:extLst>
                    <a:ext uri="{A12FA001-AC4F-418D-AE19-62706E023703}">
                      <ahyp:hlinkClr xmlns:ahyp="http://schemas.microsoft.com/office/drawing/2018/hyperlinkcolor" val="tx"/>
                    </a:ext>
                  </a:extLst>
                </a:hlinkClick>
              </a:rPr>
              <a:t>Proyecto Óscar - Machine Learning</a:t>
            </a:r>
            <a:endParaRPr lang="en-US" sz="1750" dirty="0"/>
          </a:p>
        </p:txBody>
      </p:sp>
      <p:sp>
        <p:nvSpPr>
          <p:cNvPr id="10" name="Text 8"/>
          <p:cNvSpPr/>
          <p:nvPr/>
        </p:nvSpPr>
        <p:spPr>
          <a:xfrm>
            <a:off x="793790" y="6945511"/>
            <a:ext cx="13042821" cy="362903"/>
          </a:xfrm>
          <a:prstGeom prst="rect">
            <a:avLst/>
          </a:prstGeom>
          <a:noFill/>
          <a:ln/>
        </p:spPr>
        <p:txBody>
          <a:bodyPr wrap="none" lIns="0" tIns="0" rIns="0" bIns="0" rtlCol="0" anchor="t"/>
          <a:lstStyle/>
          <a:p>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Mi LinkedIn: </a:t>
            </a:r>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Isberth Ruiz</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2025-03-09T21:22:45Z</dcterms:created>
  <dcterms:modified xsi:type="dcterms:W3CDTF">2025-03-09T21:22:45Z</dcterms:modified>
</cp:coreProperties>
</file>